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8" r:id="rId2"/>
    <p:sldId id="258" r:id="rId3"/>
    <p:sldId id="270" r:id="rId4"/>
    <p:sldId id="259" r:id="rId5"/>
    <p:sldId id="282" r:id="rId6"/>
    <p:sldId id="280" r:id="rId7"/>
    <p:sldId id="281" r:id="rId8"/>
    <p:sldId id="269" r:id="rId9"/>
    <p:sldId id="272" r:id="rId10"/>
    <p:sldId id="279" r:id="rId11"/>
    <p:sldId id="266" r:id="rId12"/>
    <p:sldId id="268" r:id="rId13"/>
    <p:sldId id="274" r:id="rId14"/>
    <p:sldId id="276" r:id="rId15"/>
    <p:sldId id="275" r:id="rId16"/>
    <p:sldId id="277" r:id="rId17"/>
    <p:sldId id="26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49E4F-B79E-4702-8AE8-1F7AAD77A874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316BE-C532-4C0E-ACDA-F08D134F0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8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316BE-C532-4C0E-ACDA-F08D134F07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32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316BE-C532-4C0E-ACDA-F08D134F072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749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8E12B-EA6F-47F5-8D3F-2A55106D056C}" type="datetimeFigureOut">
              <a:rPr lang="en-US" smtClean="0"/>
              <a:pPr/>
              <a:t>7/9/2020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71E9-7D37-4E0E-A4E2-9AD1867EE552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8E12B-EA6F-47F5-8D3F-2A55106D056C}" type="datetimeFigureOut">
              <a:rPr lang="en-US" smtClean="0"/>
              <a:pPr/>
              <a:t>7/9/2020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71E9-7D37-4E0E-A4E2-9AD1867EE552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8E12B-EA6F-47F5-8D3F-2A55106D056C}" type="datetimeFigureOut">
              <a:rPr lang="en-US" smtClean="0"/>
              <a:pPr/>
              <a:t>7/9/2020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71E9-7D37-4E0E-A4E2-9AD1867EE552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8E12B-EA6F-47F5-8D3F-2A55106D056C}" type="datetimeFigureOut">
              <a:rPr lang="en-US" smtClean="0"/>
              <a:pPr/>
              <a:t>7/9/2020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71E9-7D37-4E0E-A4E2-9AD1867EE552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8E12B-EA6F-47F5-8D3F-2A55106D056C}" type="datetimeFigureOut">
              <a:rPr lang="en-US" smtClean="0"/>
              <a:pPr/>
              <a:t>7/9/2020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71E9-7D37-4E0E-A4E2-9AD1867EE552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8E12B-EA6F-47F5-8D3F-2A55106D056C}" type="datetimeFigureOut">
              <a:rPr lang="en-US" smtClean="0"/>
              <a:pPr/>
              <a:t>7/9/2020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71E9-7D37-4E0E-A4E2-9AD1867EE552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8E12B-EA6F-47F5-8D3F-2A55106D056C}" type="datetimeFigureOut">
              <a:rPr lang="en-US" smtClean="0"/>
              <a:pPr/>
              <a:t>7/9/2020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71E9-7D37-4E0E-A4E2-9AD1867EE552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8E12B-EA6F-47F5-8D3F-2A55106D056C}" type="datetimeFigureOut">
              <a:rPr lang="en-US" smtClean="0"/>
              <a:pPr/>
              <a:t>7/9/2020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71E9-7D37-4E0E-A4E2-9AD1867EE552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8E12B-EA6F-47F5-8D3F-2A55106D056C}" type="datetimeFigureOut">
              <a:rPr lang="en-US" smtClean="0"/>
              <a:pPr/>
              <a:t>7/9/2020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71E9-7D37-4E0E-A4E2-9AD1867EE552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8E12B-EA6F-47F5-8D3F-2A55106D056C}" type="datetimeFigureOut">
              <a:rPr lang="en-US" smtClean="0"/>
              <a:pPr/>
              <a:t>7/9/2020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71E9-7D37-4E0E-A4E2-9AD1867EE552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8E12B-EA6F-47F5-8D3F-2A55106D056C}" type="datetimeFigureOut">
              <a:rPr lang="en-US" smtClean="0"/>
              <a:pPr/>
              <a:t>7/9/2020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71E9-7D37-4E0E-A4E2-9AD1867EE552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8E12B-EA6F-47F5-8D3F-2A55106D056C}" type="datetimeFigureOut">
              <a:rPr lang="en-US" smtClean="0"/>
              <a:pPr/>
              <a:t>7/9/2020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871E9-7D37-4E0E-A4E2-9AD1867EE552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" r="1559" b="391"/>
          <a:stretch>
            <a:fillRect/>
          </a:stretch>
        </p:blipFill>
        <p:spPr bwMode="auto">
          <a:xfrm>
            <a:off x="6442" y="1124744"/>
            <a:ext cx="5645678" cy="573325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699792" y="1268760"/>
            <a:ext cx="6319614" cy="46805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4950" b="1" dirty="0" smtClean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sz="4950" b="1" dirty="0" smtClean="0">
                <a:latin typeface="Berlin Sans FB Demi" panose="020E0802020502020306" pitchFamily="34" charset="0"/>
              </a:rPr>
              <a:t>ALIRAN PROSES </a:t>
            </a:r>
          </a:p>
          <a:p>
            <a:pPr marL="0" indent="0" algn="ctr">
              <a:buNone/>
            </a:pPr>
            <a:endParaRPr lang="en-US" sz="3600" b="1" dirty="0" smtClean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endParaRPr lang="en-US" sz="1800" b="1" dirty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sz="3600" b="1" dirty="0" smtClean="0">
                <a:latin typeface="Berlin Sans FB Demi" panose="020E0802020502020306" pitchFamily="34" charset="0"/>
              </a:rPr>
              <a:t>        MODUL  </a:t>
            </a:r>
          </a:p>
          <a:p>
            <a:pPr marL="0" indent="0" algn="ctr">
              <a:buNone/>
            </a:pPr>
            <a:r>
              <a:rPr lang="en-US" sz="3600" b="1" dirty="0" smtClean="0">
                <a:latin typeface="Berlin Sans FB Demi" panose="020E0802020502020306" pitchFamily="34" charset="0"/>
              </a:rPr>
              <a:t>         AKAUN BELUM </a:t>
            </a:r>
          </a:p>
          <a:p>
            <a:pPr marL="0" indent="0" algn="ctr">
              <a:buNone/>
            </a:pPr>
            <a:r>
              <a:rPr lang="en-US" sz="3600" b="1" dirty="0" smtClean="0">
                <a:latin typeface="Berlin Sans FB Demi" panose="020E0802020502020306" pitchFamily="34" charset="0"/>
              </a:rPr>
              <a:t>TERIMA</a:t>
            </a:r>
            <a:endParaRPr lang="en-US" sz="3600" b="1" dirty="0">
              <a:latin typeface="Berlin Sans FB Demi" panose="020E0802020502020306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9" y="357391"/>
            <a:ext cx="653296" cy="551329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093296"/>
            <a:ext cx="1589400" cy="556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16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3131840" y="2458433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78210" y="1136112"/>
            <a:ext cx="7838206" cy="817155"/>
          </a:xfrm>
          <a:prstGeom prst="rect">
            <a:avLst/>
          </a:prstGeom>
          <a:ln cmpd="sng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b="1" dirty="0" smtClean="0"/>
              <a:t>PEMBATALAN RESIT TERIMAAN</a:t>
            </a:r>
            <a:endParaRPr lang="en-US" sz="2000" b="1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noProof="0" dirty="0" smtClean="0"/>
              <a:t>(TERIMAAN DENGAN BIL/ TERIMAAN TANPA BIL)</a:t>
            </a:r>
            <a:endParaRPr lang="en-US" sz="2000" b="1" noProof="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MY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3568" y="335550"/>
            <a:ext cx="7772400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MODUL AKAUN BELUM TERIMA</a:t>
            </a:r>
            <a:endParaRPr lang="en-MY" dirty="0"/>
          </a:p>
        </p:txBody>
      </p:sp>
      <p:sp>
        <p:nvSpPr>
          <p:cNvPr id="21" name="Subtitle 2">
            <a:extLst>
              <a:ext uri="{FF2B5EF4-FFF2-40B4-BE49-F238E27FC236}">
                <a16:creationId xmlns="" xmlns:a16="http://schemas.microsoft.com/office/drawing/2014/main" id="{38846BC1-0E3C-4B24-9C2F-19D5B162E24D}"/>
              </a:ext>
            </a:extLst>
          </p:cNvPr>
          <p:cNvSpPr txBox="1">
            <a:spLocks/>
          </p:cNvSpPr>
          <p:nvPr/>
        </p:nvSpPr>
        <p:spPr>
          <a:xfrm>
            <a:off x="1192659" y="2300698"/>
            <a:ext cx="1717527" cy="75006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MY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RESIT</a:t>
            </a:r>
            <a:r>
              <a:rPr kumimoji="0" lang="en-MY" sz="1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TERIMAAN TELAH BERJAYA DI CETAK</a:t>
            </a:r>
            <a:endParaRPr kumimoji="0" lang="en-MY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="" xmlns:a16="http://schemas.microsoft.com/office/drawing/2014/main" id="{38846BC1-0E3C-4B24-9C2F-19D5B162E24D}"/>
              </a:ext>
            </a:extLst>
          </p:cNvPr>
          <p:cNvSpPr txBox="1">
            <a:spLocks/>
          </p:cNvSpPr>
          <p:nvPr/>
        </p:nvSpPr>
        <p:spPr>
          <a:xfrm>
            <a:off x="4136937" y="2333435"/>
            <a:ext cx="3459399" cy="75006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MY" sz="15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</a:t>
            </a:r>
            <a:r>
              <a:rPr kumimoji="0" lang="en-MY" sz="15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MY" sz="1400" b="1" baseline="0" dirty="0" smtClean="0">
                <a:solidFill>
                  <a:schemeClr val="tx1">
                    <a:tint val="75000"/>
                  </a:schemeClr>
                </a:solidFill>
              </a:rPr>
              <a:t>Carian Resit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MY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MY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Batal</a:t>
            </a:r>
            <a:r>
              <a:rPr kumimoji="0" lang="en-MY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MY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rekod</a:t>
            </a:r>
            <a:r>
              <a:rPr kumimoji="0" lang="en-MY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MY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Terimaan</a:t>
            </a:r>
            <a:r>
              <a:rPr kumimoji="0" lang="en-MY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MY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ight Arrow 22"/>
          <p:cNvSpPr/>
          <p:nvPr/>
        </p:nvSpPr>
        <p:spPr>
          <a:xfrm rot="5400000">
            <a:off x="5380215" y="3331469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4" name="Subtitle 2">
            <a:extLst>
              <a:ext uri="{FF2B5EF4-FFF2-40B4-BE49-F238E27FC236}">
                <a16:creationId xmlns="" xmlns:a16="http://schemas.microsoft.com/office/drawing/2014/main" id="{38846BC1-0E3C-4B24-9C2F-19D5B162E24D}"/>
              </a:ext>
            </a:extLst>
          </p:cNvPr>
          <p:cNvSpPr txBox="1">
            <a:spLocks/>
          </p:cNvSpPr>
          <p:nvPr/>
        </p:nvSpPr>
        <p:spPr>
          <a:xfrm>
            <a:off x="4644007" y="4119098"/>
            <a:ext cx="2088233" cy="75006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MY" sz="15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</a:t>
            </a:r>
            <a:r>
              <a:rPr kumimoji="0" lang="en-MY" sz="15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MY" sz="1400" b="1" baseline="0" dirty="0" smtClean="0">
                <a:solidFill>
                  <a:schemeClr val="tx1">
                    <a:tint val="75000"/>
                  </a:schemeClr>
                </a:solidFill>
              </a:rPr>
              <a:t>Carian Resit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MY" sz="1400" b="1" dirty="0" smtClean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MY" sz="1400" b="1" dirty="0" err="1" smtClean="0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MY" sz="1400" b="1" dirty="0" smtClean="0">
                <a:solidFill>
                  <a:schemeClr val="tx1">
                    <a:tint val="75000"/>
                  </a:schemeClr>
                </a:solidFill>
              </a:rPr>
              <a:t> Resit </a:t>
            </a:r>
            <a:r>
              <a:rPr lang="en-MY" sz="1400" b="1" dirty="0" err="1" smtClean="0">
                <a:solidFill>
                  <a:schemeClr val="tx1">
                    <a:tint val="75000"/>
                  </a:schemeClr>
                </a:solidFill>
              </a:rPr>
              <a:t>Batal</a:t>
            </a:r>
            <a:r>
              <a:rPr lang="en-MY" sz="1400" b="1" dirty="0" smtClean="0">
                <a:solidFill>
                  <a:schemeClr val="tx1">
                    <a:tint val="75000"/>
                  </a:schemeClr>
                </a:solidFill>
              </a:rPr>
              <a:t>)</a:t>
            </a:r>
            <a:endParaRPr lang="en-MY" sz="1400" b="1" baseline="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MY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6586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14348" y="428604"/>
            <a:ext cx="7772400" cy="500066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MODUL AKAUN BELUM TERIMA</a:t>
            </a:r>
            <a:endParaRPr lang="en-MY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306729" y="987867"/>
            <a:ext cx="6400800" cy="4249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/>
              <a:t>JANA PEMUNGUT </a:t>
            </a:r>
            <a:r>
              <a:rPr lang="en-US" sz="3200" b="1" dirty="0" smtClean="0"/>
              <a:t>AUTO/MANUAL BELUM DIBANKKAN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07173" y="1957681"/>
            <a:ext cx="1785950" cy="12144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smtClean="0">
                <a:solidFill>
                  <a:schemeClr val="tx1">
                    <a:tint val="75000"/>
                  </a:schemeClr>
                </a:solidFill>
              </a:rPr>
              <a:t>(REKOD BARU)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Senarai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Semak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596448" y="2274390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614154" y="1957681"/>
            <a:ext cx="1785950" cy="12144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Semak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Kuiri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5703430" y="2253044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6661029" y="1957681"/>
            <a:ext cx="2017951" cy="12144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Lulus /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/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Batal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Kuiri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(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sebelum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hantar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ke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bank 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274068" y="1549522"/>
            <a:ext cx="8618412" cy="30081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CARA</a:t>
            </a:r>
            <a:r>
              <a:rPr kumimoji="0" lang="en-US" sz="1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BAYARAN SELAIN DARIPADA EFT / ONLINE 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PAYMENT (CEK, BANK DRAF, TUNAI, WANG POS)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555776" y="3472612"/>
            <a:ext cx="1532308" cy="628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1" name="TextBox 20"/>
          <p:cNvSpPr txBox="1"/>
          <p:nvPr/>
        </p:nvSpPr>
        <p:spPr>
          <a:xfrm>
            <a:off x="2627392" y="3501356"/>
            <a:ext cx="13685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MODUL </a:t>
            </a:r>
          </a:p>
          <a:p>
            <a:pPr algn="ctr"/>
            <a:r>
              <a:rPr lang="en-US" sz="1100" dirty="0"/>
              <a:t>PENGURUSAN TUNAI</a:t>
            </a:r>
            <a:endParaRPr lang="en-MY" sz="1100" dirty="0"/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2502822" y="4247615"/>
            <a:ext cx="1637130" cy="9707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BN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Jana &amp;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Resit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Perbendaharaan</a:t>
            </a: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3" name="Right Arrow 22"/>
          <p:cNvSpPr/>
          <p:nvPr/>
        </p:nvSpPr>
        <p:spPr>
          <a:xfrm rot="10800000">
            <a:off x="2051721" y="4491963"/>
            <a:ext cx="35719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179512" y="4254040"/>
            <a:ext cx="1785950" cy="9759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smtClean="0">
                <a:solidFill>
                  <a:schemeClr val="tx1">
                    <a:tint val="75000"/>
                  </a:schemeClr>
                </a:solidFill>
              </a:rPr>
              <a:t>(Carian PP)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Resit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Perbendaharaan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4788024" y="4048676"/>
            <a:ext cx="1785950" cy="13245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300" b="1" i="1" dirty="0">
                <a:solidFill>
                  <a:schemeClr val="tx1">
                    <a:tint val="75000"/>
                  </a:schemeClr>
                </a:solidFill>
              </a:rPr>
              <a:t>Dashboard</a:t>
            </a:r>
            <a:br>
              <a:rPr lang="en-US" sz="1300" b="1" i="1" dirty="0">
                <a:solidFill>
                  <a:schemeClr val="tx1">
                    <a:tint val="75000"/>
                  </a:schemeClr>
                </a:solidFill>
              </a:rPr>
            </a:b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Kemaskini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Slip Bank)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300" b="1" i="1" dirty="0">
                <a:solidFill>
                  <a:schemeClr val="tx1">
                    <a:tint val="75000"/>
                  </a:schemeClr>
                </a:solidFill>
              </a:rPr>
              <a:t>Key In 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semula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No. Slip Bank</a:t>
            </a:r>
          </a:p>
        </p:txBody>
      </p:sp>
      <p:sp>
        <p:nvSpPr>
          <p:cNvPr id="26" name="Right Arrow 25"/>
          <p:cNvSpPr/>
          <p:nvPr/>
        </p:nvSpPr>
        <p:spPr>
          <a:xfrm rot="10800000">
            <a:off x="4211961" y="4471649"/>
            <a:ext cx="438651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7236296" y="3976668"/>
            <a:ext cx="1785950" cy="133498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b="1" dirty="0"/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300" b="1" i="1" dirty="0">
                <a:solidFill>
                  <a:srgbClr val="898989"/>
                </a:solidFill>
              </a:rPr>
              <a:t>Dashboard</a:t>
            </a:r>
            <a:r>
              <a:rPr lang="en-US" sz="1300" b="1" i="1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Kemaskini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Slip Bank)</a:t>
            </a:r>
            <a:endParaRPr lang="en-US" sz="1300" b="1" i="1" dirty="0">
              <a:solidFill>
                <a:schemeClr val="tx1">
                  <a:tint val="75000"/>
                </a:schemeClr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Slip Bank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utk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dibawa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ke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Bank</a:t>
            </a:r>
          </a:p>
        </p:txBody>
      </p:sp>
      <p:sp>
        <p:nvSpPr>
          <p:cNvPr id="28" name="Right Arrow 27"/>
          <p:cNvSpPr/>
          <p:nvPr/>
        </p:nvSpPr>
        <p:spPr>
          <a:xfrm rot="5400000">
            <a:off x="7737049" y="3326285"/>
            <a:ext cx="438651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9" name="Right Arrow 28"/>
          <p:cNvSpPr/>
          <p:nvPr/>
        </p:nvSpPr>
        <p:spPr>
          <a:xfrm rot="10800000">
            <a:off x="6732240" y="4453264"/>
            <a:ext cx="35719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6303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14348" y="428604"/>
            <a:ext cx="7772400" cy="500066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MODUL AKAUN BELUM TERIMA</a:t>
            </a:r>
            <a:endParaRPr lang="en-MY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400148" y="1340768"/>
            <a:ext cx="640080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/>
              <a:t>JANA PEMUNGUT </a:t>
            </a:r>
            <a:r>
              <a:rPr lang="en-US" sz="3200" b="1" dirty="0" smtClean="0"/>
              <a:t>MANUAL/MANUAL TELAH DIBANKKAN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44326" y="2221321"/>
            <a:ext cx="1785950" cy="12144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smtClean="0">
                <a:solidFill>
                  <a:schemeClr val="tx1">
                    <a:tint val="75000"/>
                  </a:schemeClr>
                </a:solidFill>
              </a:rPr>
              <a:t>(REKOD BARU)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Senarai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Semak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2596448" y="2578511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614154" y="2221320"/>
            <a:ext cx="1785950" cy="121444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Semak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Kuiri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696730" y="2221320"/>
            <a:ext cx="1785950" cy="107763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Lulus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Kuiri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5691227" y="2559055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Right Arrow 8"/>
          <p:cNvSpPr/>
          <p:nvPr/>
        </p:nvSpPr>
        <p:spPr>
          <a:xfrm rot="5400000">
            <a:off x="7334264" y="3605092"/>
            <a:ext cx="642942" cy="5508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964935" y="5176355"/>
            <a:ext cx="1785950" cy="11329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smtClean="0">
                <a:solidFill>
                  <a:schemeClr val="tx1">
                    <a:tint val="75000"/>
                  </a:schemeClr>
                </a:solidFill>
              </a:rPr>
              <a:t>Carian PP 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&amp;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Resit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Perbendaharaan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599013" y="4312260"/>
            <a:ext cx="2088232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TextBox 11"/>
          <p:cNvSpPr txBox="1"/>
          <p:nvPr/>
        </p:nvSpPr>
        <p:spPr>
          <a:xfrm>
            <a:off x="6762777" y="4482698"/>
            <a:ext cx="1731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MODUL </a:t>
            </a:r>
          </a:p>
          <a:p>
            <a:pPr algn="ctr"/>
            <a:r>
              <a:rPr lang="en-US" sz="1400" dirty="0"/>
              <a:t>PENGURUSAN TUNAI</a:t>
            </a:r>
            <a:endParaRPr lang="en-MY" sz="1400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6607278" y="5286627"/>
            <a:ext cx="2071702" cy="11430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BN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Jana &amp;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Resit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Perbendaharaan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ight Arrow 13"/>
          <p:cNvSpPr/>
          <p:nvPr/>
        </p:nvSpPr>
        <p:spPr>
          <a:xfrm rot="10800000">
            <a:off x="5265640" y="5457085"/>
            <a:ext cx="782777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03124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55576" y="260648"/>
            <a:ext cx="7772400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MODUL AKAUN BELUM TERIMA</a:t>
            </a:r>
            <a:endParaRPr kumimoji="0" lang="en-MY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259632" y="836712"/>
            <a:ext cx="6400800" cy="57150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/>
              <a:t>PENGESAHAN BAKI HUTANG 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70929" y="3789040"/>
            <a:ext cx="6400800" cy="57150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/>
              <a:t>SURAT PERINGATAN BAKI HUTANG 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203848" y="1700808"/>
            <a:ext cx="2720914" cy="10801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b="1" dirty="0">
                <a:solidFill>
                  <a:schemeClr val="tx1">
                    <a:tint val="75000"/>
                  </a:schemeClr>
                </a:solidFill>
              </a:rPr>
              <a:t>(1. </a:t>
            </a:r>
            <a:r>
              <a:rPr lang="en-US" b="1" dirty="0" err="1">
                <a:solidFill>
                  <a:schemeClr val="tx1">
                    <a:tint val="75000"/>
                  </a:schemeClr>
                </a:solidFill>
              </a:rPr>
              <a:t>Pilih</a:t>
            </a:r>
            <a:r>
              <a:rPr lang="en-US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tint val="75000"/>
                  </a:schemeClr>
                </a:solidFill>
              </a:rPr>
              <a:t>Penghutang</a:t>
            </a:r>
            <a:endParaRPr lang="en-US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b="1" dirty="0">
                <a:solidFill>
                  <a:schemeClr val="tx1">
                    <a:tint val="75000"/>
                  </a:schemeClr>
                </a:solidFill>
              </a:rPr>
              <a:t>2. Jana </a:t>
            </a:r>
            <a:r>
              <a:rPr lang="en-US" b="1" dirty="0" err="1">
                <a:solidFill>
                  <a:schemeClr val="tx1">
                    <a:tint val="75000"/>
                  </a:schemeClr>
                </a:solidFill>
              </a:rPr>
              <a:t>Penyata</a:t>
            </a:r>
            <a:r>
              <a:rPr lang="en-US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tint val="75000"/>
                  </a:schemeClr>
                </a:solidFill>
              </a:rPr>
              <a:t>Akaun</a:t>
            </a:r>
            <a:r>
              <a:rPr lang="en-US" b="1" dirty="0">
                <a:solidFill>
                  <a:schemeClr val="tx1">
                    <a:tint val="75000"/>
                  </a:schemeClr>
                </a:solidFill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267744" y="4725144"/>
            <a:ext cx="4464496" cy="10081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PENYEDIA</a:t>
            </a:r>
          </a:p>
          <a:p>
            <a:pPr marL="342900" indent="-342900" algn="ctr">
              <a:buAutoNum type="arabicPeriod"/>
            </a:pPr>
            <a:r>
              <a:rPr lang="en-MY" b="1" dirty="0">
                <a:solidFill>
                  <a:srgbClr val="898989"/>
                </a:solidFill>
              </a:rPr>
              <a:t>Jana Surat </a:t>
            </a:r>
            <a:r>
              <a:rPr lang="en-MY" b="1" dirty="0" err="1">
                <a:solidFill>
                  <a:srgbClr val="898989"/>
                </a:solidFill>
              </a:rPr>
              <a:t>Peringatan</a:t>
            </a:r>
            <a:r>
              <a:rPr lang="en-MY" b="1" dirty="0">
                <a:solidFill>
                  <a:srgbClr val="898989"/>
                </a:solidFill>
              </a:rPr>
              <a:t> </a:t>
            </a:r>
            <a:r>
              <a:rPr lang="en-MY" b="1" dirty="0" err="1">
                <a:solidFill>
                  <a:srgbClr val="898989"/>
                </a:solidFill>
              </a:rPr>
              <a:t>Baki</a:t>
            </a:r>
            <a:r>
              <a:rPr lang="en-MY" b="1" dirty="0">
                <a:solidFill>
                  <a:srgbClr val="898989"/>
                </a:solidFill>
              </a:rPr>
              <a:t> </a:t>
            </a:r>
            <a:r>
              <a:rPr lang="en-MY" b="1" dirty="0" err="1">
                <a:solidFill>
                  <a:srgbClr val="898989"/>
                </a:solidFill>
              </a:rPr>
              <a:t>Hutang</a:t>
            </a:r>
            <a:endParaRPr lang="en-MY" b="1" dirty="0">
              <a:solidFill>
                <a:srgbClr val="898989"/>
              </a:solidFill>
            </a:endParaRPr>
          </a:p>
          <a:p>
            <a:pPr algn="ctr"/>
            <a:r>
              <a:rPr lang="en-MY" b="1" dirty="0">
                <a:solidFill>
                  <a:srgbClr val="898989"/>
                </a:solidFill>
              </a:rPr>
              <a:t>2.     </a:t>
            </a:r>
            <a:r>
              <a:rPr lang="en-MY" b="1" dirty="0" err="1">
                <a:solidFill>
                  <a:srgbClr val="898989"/>
                </a:solidFill>
              </a:rPr>
              <a:t>Cetak</a:t>
            </a:r>
            <a:r>
              <a:rPr lang="en-MY" b="1" dirty="0">
                <a:solidFill>
                  <a:srgbClr val="898989"/>
                </a:solidFill>
              </a:rPr>
              <a:t> Surat </a:t>
            </a:r>
            <a:r>
              <a:rPr lang="en-MY" b="1" dirty="0" err="1">
                <a:solidFill>
                  <a:srgbClr val="898989"/>
                </a:solidFill>
              </a:rPr>
              <a:t>Peringatan</a:t>
            </a:r>
            <a:r>
              <a:rPr lang="en-MY" b="1" dirty="0">
                <a:solidFill>
                  <a:srgbClr val="898989"/>
                </a:solidFill>
              </a:rPr>
              <a:t> </a:t>
            </a:r>
            <a:r>
              <a:rPr lang="en-MY" b="1" dirty="0" err="1">
                <a:solidFill>
                  <a:srgbClr val="898989"/>
                </a:solidFill>
              </a:rPr>
              <a:t>Baki</a:t>
            </a:r>
            <a:r>
              <a:rPr lang="en-MY" b="1" dirty="0">
                <a:solidFill>
                  <a:srgbClr val="898989"/>
                </a:solidFill>
              </a:rPr>
              <a:t> </a:t>
            </a:r>
            <a:r>
              <a:rPr lang="en-MY" b="1" dirty="0" err="1">
                <a:solidFill>
                  <a:srgbClr val="898989"/>
                </a:solidFill>
              </a:rPr>
              <a:t>Hutang</a:t>
            </a:r>
            <a:endParaRPr lang="en-MY" b="1" dirty="0">
              <a:solidFill>
                <a:srgbClr val="898989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4645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259632" y="836712"/>
            <a:ext cx="6400800" cy="57150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3200" b="1" dirty="0"/>
              <a:t>PERUNTUKAN HUTANG RAGU SPESIFIK </a:t>
            </a:r>
            <a:endParaRPr lang="en-MY" sz="3200" b="1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MY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55576" y="188640"/>
            <a:ext cx="7772400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MODUL AKAUN BELUM TERIMA</a:t>
            </a:r>
            <a:endParaRPr kumimoji="0" lang="en-MY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259632" y="3573016"/>
            <a:ext cx="6400800" cy="57150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3200" b="1" dirty="0"/>
              <a:t>PERUNTUKAN HUTANG RAGU AM</a:t>
            </a:r>
            <a:endParaRPr lang="en-MY" sz="3200" b="1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MY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90446" y="2212320"/>
            <a:ext cx="1616951" cy="7950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Pilih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Penghutang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785964" y="2213735"/>
            <a:ext cx="1509936" cy="7950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PENYEMAK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(SEMAK / KUIRI)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5074468" y="2212320"/>
            <a:ext cx="1440160" cy="7950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(LULUS/KUIRI)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7236296" y="2212321"/>
            <a:ext cx="1440160" cy="7950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PELULUS 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Sekiranya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peruntukan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pelulus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1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kurang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41966" y="4752325"/>
            <a:ext cx="1616950" cy="9684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Pilih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Penghutang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580583" y="4752325"/>
            <a:ext cx="1509936" cy="7950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PENYEMAK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(SEMAK / KUIRI)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4925988" y="4752324"/>
            <a:ext cx="1440160" cy="7950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(LULUS/KUIRI)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7087816" y="4752324"/>
            <a:ext cx="1440160" cy="7950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PELULUS 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Sekiranya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peruntukan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pelulus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1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kurang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2144798" y="2381796"/>
            <a:ext cx="560664" cy="5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8" name="Right Arrow 17"/>
          <p:cNvSpPr/>
          <p:nvPr/>
        </p:nvSpPr>
        <p:spPr>
          <a:xfrm>
            <a:off x="4407882" y="2381796"/>
            <a:ext cx="560664" cy="5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Right Arrow 18"/>
          <p:cNvSpPr/>
          <p:nvPr/>
        </p:nvSpPr>
        <p:spPr>
          <a:xfrm>
            <a:off x="6614984" y="2399188"/>
            <a:ext cx="560664" cy="5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Right Arrow 19"/>
          <p:cNvSpPr/>
          <p:nvPr/>
        </p:nvSpPr>
        <p:spPr>
          <a:xfrm>
            <a:off x="1944918" y="4885516"/>
            <a:ext cx="560664" cy="5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1" name="Right Arrow 20"/>
          <p:cNvSpPr/>
          <p:nvPr/>
        </p:nvSpPr>
        <p:spPr>
          <a:xfrm>
            <a:off x="4284822" y="4907640"/>
            <a:ext cx="560664" cy="5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Right Arrow 21"/>
          <p:cNvSpPr/>
          <p:nvPr/>
        </p:nvSpPr>
        <p:spPr>
          <a:xfrm>
            <a:off x="6457486" y="4920340"/>
            <a:ext cx="560664" cy="5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1259632" y="1488435"/>
            <a:ext cx="6400800" cy="42839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noProof="0" dirty="0" err="1"/>
              <a:t>Khusus</a:t>
            </a:r>
            <a:r>
              <a:rPr lang="en-US" sz="2000" noProof="0" dirty="0"/>
              <a:t> </a:t>
            </a:r>
            <a:r>
              <a:rPr lang="en-US" sz="2000" noProof="0" dirty="0" err="1"/>
              <a:t>kepada</a:t>
            </a:r>
            <a:r>
              <a:rPr lang="en-US" sz="2000" noProof="0" dirty="0"/>
              <a:t> </a:t>
            </a:r>
            <a:r>
              <a:rPr lang="en-US" sz="2000" noProof="0" dirty="0" err="1"/>
              <a:t>penghutang</a:t>
            </a:r>
            <a:r>
              <a:rPr lang="en-US" sz="2000" noProof="0" dirty="0"/>
              <a:t> </a:t>
            </a:r>
            <a:r>
              <a:rPr lang="en-US" sz="2000" noProof="0" dirty="0" err="1"/>
              <a:t>yg</a:t>
            </a:r>
            <a:r>
              <a:rPr lang="en-US" sz="2000" noProof="0" dirty="0"/>
              <a:t> </a:t>
            </a:r>
            <a:r>
              <a:rPr lang="en-US" sz="2000" noProof="0" dirty="0" err="1"/>
              <a:t>dipilih</a:t>
            </a:r>
            <a:r>
              <a:rPr lang="en-US" sz="2000" noProof="0" dirty="0"/>
              <a:t> </a:t>
            </a:r>
            <a:r>
              <a:rPr lang="en-US" sz="2000" noProof="0" dirty="0" err="1"/>
              <a:t>dan</a:t>
            </a:r>
            <a:r>
              <a:rPr lang="en-US" sz="2000" noProof="0" dirty="0"/>
              <a:t> </a:t>
            </a:r>
            <a:r>
              <a:rPr lang="en-US" sz="2000" noProof="0" dirty="0" err="1"/>
              <a:t>disahkan</a:t>
            </a:r>
            <a:endParaRPr kumimoji="0" lang="en-MY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1289058" y="4149875"/>
            <a:ext cx="6400800" cy="42839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Keseluruhan</a:t>
            </a:r>
            <a:r>
              <a:rPr lang="en-US" sz="2000" noProof="0" dirty="0"/>
              <a:t> </a:t>
            </a:r>
            <a:r>
              <a:rPr lang="en-US" sz="2000" noProof="0" dirty="0" err="1"/>
              <a:t>kepada</a:t>
            </a:r>
            <a:r>
              <a:rPr lang="en-US" sz="2000" noProof="0" dirty="0"/>
              <a:t> </a:t>
            </a:r>
            <a:r>
              <a:rPr lang="en-US" sz="2000" noProof="0" dirty="0" err="1"/>
              <a:t>penghutang</a:t>
            </a:r>
            <a:r>
              <a:rPr lang="en-US" sz="2000" noProof="0" dirty="0"/>
              <a:t> </a:t>
            </a:r>
            <a:r>
              <a:rPr lang="en-US" sz="2000" noProof="0" dirty="0" err="1"/>
              <a:t>yg</a:t>
            </a:r>
            <a:r>
              <a:rPr lang="en-US" sz="2000" noProof="0" dirty="0"/>
              <a:t> </a:t>
            </a:r>
            <a:r>
              <a:rPr lang="en-US" sz="2000" noProof="0" dirty="0" err="1"/>
              <a:t>disahkan</a:t>
            </a:r>
            <a:endParaRPr kumimoji="0" lang="en-MY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98827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55576" y="260648"/>
            <a:ext cx="7772400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MODUL AKAUN BELUM TERIMA</a:t>
            </a:r>
            <a:endParaRPr kumimoji="0" lang="en-MY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259632" y="836712"/>
            <a:ext cx="6400800" cy="57150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3200" b="1" dirty="0"/>
              <a:t>HAPUS KIRA </a:t>
            </a:r>
            <a:r>
              <a:rPr lang="en-US" sz="3200" b="1" dirty="0">
                <a:solidFill>
                  <a:srgbClr val="FF0000"/>
                </a:solidFill>
              </a:rPr>
              <a:t>DARI PERUNTUKAN</a:t>
            </a:r>
            <a:r>
              <a:rPr lang="en-US" sz="3200" b="1" dirty="0">
                <a:solidFill>
                  <a:schemeClr val="tx1">
                    <a:tint val="75000"/>
                  </a:schemeClr>
                </a:solidFill>
              </a:rPr>
              <a:t>  </a:t>
            </a:r>
            <a:endParaRPr lang="en-MY" sz="32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59632" y="3603530"/>
            <a:ext cx="6400800" cy="57150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3200" b="1" dirty="0"/>
              <a:t>HAPUS KIRA </a:t>
            </a:r>
            <a:r>
              <a:rPr lang="en-US" sz="3200" b="1" dirty="0">
                <a:solidFill>
                  <a:srgbClr val="FF0000"/>
                </a:solidFill>
              </a:rPr>
              <a:t>BUKAN DARI PERUNTUKAN</a:t>
            </a:r>
            <a:endParaRPr lang="en-MY" sz="3200" b="1" dirty="0">
              <a:solidFill>
                <a:srgbClr val="FF0000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683568" y="2129931"/>
            <a:ext cx="1928826" cy="101103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Pilih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Penghutang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677363" y="2129931"/>
            <a:ext cx="1928826" cy="7950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PENYEMAK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(SEMAK / KUIRI)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696019" y="2129931"/>
            <a:ext cx="1928826" cy="7950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(LULUS/KUIRI)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2775258" y="2310311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Right Arrow 11"/>
          <p:cNvSpPr/>
          <p:nvPr/>
        </p:nvSpPr>
        <p:spPr>
          <a:xfrm>
            <a:off x="5792207" y="2310311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677363" y="4821560"/>
            <a:ext cx="1928826" cy="7950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PENYEMAK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(SEMAK / KUIRI)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683568" y="4821559"/>
            <a:ext cx="1928826" cy="7950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6725445" y="4821558"/>
            <a:ext cx="1928826" cy="7950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(LULUS / KUIRI)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814832" y="5007552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Right Arrow 16"/>
          <p:cNvSpPr/>
          <p:nvPr/>
        </p:nvSpPr>
        <p:spPr>
          <a:xfrm>
            <a:off x="5865366" y="5007552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39759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55576" y="188640"/>
            <a:ext cx="7772400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MODUL AKAUN BELUM TERIMA</a:t>
            </a:r>
            <a:endParaRPr kumimoji="0" lang="en-MY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87624" y="1628800"/>
            <a:ext cx="6400800" cy="57150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/>
              <a:t>REVERSAL HAPUS KIRA  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25396" y="2605046"/>
            <a:ext cx="1817803" cy="103997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Pilih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Penghutang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886808" y="2602370"/>
            <a:ext cx="1509936" cy="7950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PENYEMAK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Semak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Kuiri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940352" y="2602370"/>
            <a:ext cx="1440160" cy="7950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PKN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Kuiri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684165" y="2735562"/>
            <a:ext cx="560664" cy="5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" name="Right Arrow 10"/>
          <p:cNvSpPr/>
          <p:nvPr/>
        </p:nvSpPr>
        <p:spPr>
          <a:xfrm>
            <a:off x="5888216" y="2760218"/>
            <a:ext cx="560664" cy="5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50076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51520" y="2780928"/>
            <a:ext cx="2232248" cy="115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/>
              <a:t>BN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Pembatalan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Cek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tidak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laku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WAJIB LULUS PENYATA</a:t>
            </a:r>
            <a:r>
              <a:rPr kumimoji="0" lang="en-US" sz="1400" b="1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PEMUNGUT DAN  INGAT NOMBOR CEK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660976" y="2858066"/>
            <a:ext cx="1785950" cy="10749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/>
              <a:t>BN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PENYEMAK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Semak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Kuiri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804248" y="2780928"/>
            <a:ext cx="1785950" cy="8886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/>
              <a:t>BN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Kuiri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660232" y="5517232"/>
            <a:ext cx="2071702" cy="9286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Terimaan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Resit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Yang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Dibatalkan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2589406" y="2852366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Right Arrow 8"/>
          <p:cNvSpPr/>
          <p:nvPr/>
        </p:nvSpPr>
        <p:spPr>
          <a:xfrm>
            <a:off x="5732678" y="2852366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Right Arrow 9"/>
          <p:cNvSpPr/>
          <p:nvPr/>
        </p:nvSpPr>
        <p:spPr>
          <a:xfrm rot="5400000">
            <a:off x="7344023" y="3757311"/>
            <a:ext cx="50006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Oval 11"/>
          <p:cNvSpPr/>
          <p:nvPr/>
        </p:nvSpPr>
        <p:spPr>
          <a:xfrm>
            <a:off x="6588224" y="4437112"/>
            <a:ext cx="2088232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" name="TextBox 12"/>
          <p:cNvSpPr txBox="1"/>
          <p:nvPr/>
        </p:nvSpPr>
        <p:spPr>
          <a:xfrm>
            <a:off x="6982497" y="4581128"/>
            <a:ext cx="1368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MODUL </a:t>
            </a:r>
            <a:r>
              <a:rPr lang="en-MY" sz="1400" dirty="0"/>
              <a:t>AKAUN </a:t>
            </a:r>
          </a:p>
          <a:p>
            <a:pPr algn="ctr"/>
            <a:r>
              <a:rPr lang="en-MY" sz="1400" dirty="0"/>
              <a:t>BELUM TERIMA</a:t>
            </a:r>
            <a:endParaRPr lang="en-US" sz="1400" dirty="0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331640" y="1124744"/>
            <a:ext cx="6400800" cy="57150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/>
              <a:t>PEMBATALAN CEK 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714348" y="428604"/>
            <a:ext cx="7772400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MODUL AKAUN BELUM TERIMA</a:t>
            </a:r>
            <a:endParaRPr kumimoji="0" lang="en-MY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51520" y="1844824"/>
            <a:ext cx="2088232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TextBox 16"/>
          <p:cNvSpPr txBox="1"/>
          <p:nvPr/>
        </p:nvSpPr>
        <p:spPr>
          <a:xfrm>
            <a:off x="463916" y="1988840"/>
            <a:ext cx="1731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MODUL </a:t>
            </a:r>
          </a:p>
          <a:p>
            <a:pPr algn="ctr"/>
            <a:r>
              <a:rPr lang="en-US" sz="1400" dirty="0"/>
              <a:t>PENGURUSAN TUNAI</a:t>
            </a:r>
            <a:endParaRPr lang="en-MY" sz="1400" dirty="0"/>
          </a:p>
        </p:txBody>
      </p:sp>
      <p:sp>
        <p:nvSpPr>
          <p:cNvPr id="18" name="Right Arrow 17"/>
          <p:cNvSpPr/>
          <p:nvPr/>
        </p:nvSpPr>
        <p:spPr>
          <a:xfrm rot="10800000">
            <a:off x="5436096" y="5661248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2946596" y="5517232"/>
            <a:ext cx="2143140" cy="9286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/>
              <a:t>JANA PEMUNGUT AUTO </a:t>
            </a:r>
            <a:endParaRPr lang="en-US" sz="1400" b="1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(PP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dibuat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seperti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terimaan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biasa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4846827" y="1057010"/>
            <a:ext cx="2965533" cy="474712"/>
          </a:xfrm>
          <a:prstGeom prst="rect">
            <a:avLst/>
          </a:prstGeom>
          <a:ln cmpd="sng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TERIMAAN DENGAN BIL</a:t>
            </a:r>
            <a:endParaRPr kumimoji="0" lang="en-MY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788024" y="1675739"/>
            <a:ext cx="1805900" cy="89176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Terimaan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dengan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Bil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Carian</a:t>
            </a:r>
            <a:r>
              <a:rPr kumimoji="0" lang="en-US" sz="1400" b="1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Nombor</a:t>
            </a:r>
            <a:r>
              <a:rPr kumimoji="0" lang="en-US" sz="1400" b="1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Bil</a:t>
            </a:r>
            <a:endParaRPr kumimoji="0" lang="en-MY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7381540" y="1675738"/>
            <a:ext cx="1580544" cy="10331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/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2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r>
              <a:rPr lang="en-US" sz="1200" b="1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2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2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</a:rPr>
              <a:t>CETAK</a:t>
            </a:r>
            <a:r>
              <a:rPr kumimoji="0" lang="en-US" sz="1200" b="1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</a:rPr>
              <a:t> RESIT  ASAL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266788" y="3501008"/>
            <a:ext cx="1700138" cy="100448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1400" b="1" dirty="0"/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CARIAN</a:t>
            </a:r>
            <a:endParaRPr kumimoji="0" lang="en-US" sz="1400" b="1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CETAK RESIT SALINAN</a:t>
            </a:r>
            <a:endParaRPr kumimoji="0" lang="en-MY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Arrow 7"/>
          <p:cNvSpPr/>
          <p:nvPr/>
        </p:nvSpPr>
        <p:spPr>
          <a:xfrm rot="5400000">
            <a:off x="8028384" y="2924944"/>
            <a:ext cx="43204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Right Arrow 8"/>
          <p:cNvSpPr/>
          <p:nvPr/>
        </p:nvSpPr>
        <p:spPr>
          <a:xfrm rot="10800000">
            <a:off x="6665932" y="3768502"/>
            <a:ext cx="471124" cy="500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755576" y="1088559"/>
            <a:ext cx="2952328" cy="443163"/>
          </a:xfrm>
          <a:prstGeom prst="rect">
            <a:avLst/>
          </a:prstGeom>
          <a:ln cmpd="sng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PROSES</a:t>
            </a:r>
            <a:r>
              <a:rPr kumimoji="0" lang="en-US" sz="20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BIL</a:t>
            </a:r>
            <a:endParaRPr kumimoji="0" lang="en-MY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251520" y="1700808"/>
            <a:ext cx="1577848" cy="86669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900" b="1" dirty="0" smtClean="0">
                <a:solidFill>
                  <a:schemeClr val="tx1">
                    <a:tint val="75000"/>
                  </a:schemeClr>
                </a:solidFill>
              </a:rPr>
              <a:t>(REKOD BARU)</a:t>
            </a:r>
            <a:endParaRPr lang="en-US" sz="19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9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r>
              <a:rPr lang="en-US" sz="1900" b="1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9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9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9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9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766100" y="1700808"/>
            <a:ext cx="1229836" cy="86669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 PELULUS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noProof="0" dirty="0" smtClean="0">
                <a:solidFill>
                  <a:schemeClr val="tx1">
                    <a:tint val="75000"/>
                  </a:schemeClr>
                </a:solidFill>
              </a:rPr>
              <a:t>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Kuiri</a:t>
            </a:r>
            <a:endParaRPr kumimoji="0" lang="en-MY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1979712" y="1862184"/>
            <a:ext cx="658332" cy="486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8" name="Right Arrow 17"/>
          <p:cNvSpPr/>
          <p:nvPr/>
        </p:nvSpPr>
        <p:spPr>
          <a:xfrm>
            <a:off x="4139952" y="1858194"/>
            <a:ext cx="488002" cy="4906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3568" y="404664"/>
            <a:ext cx="7772400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MODUL AKAUN BELUM TERIMA</a:t>
            </a:r>
            <a:endParaRPr kumimoji="0" lang="en-MY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Right Arrow 19"/>
          <p:cNvSpPr/>
          <p:nvPr/>
        </p:nvSpPr>
        <p:spPr>
          <a:xfrm rot="10800000">
            <a:off x="4001636" y="3768503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1797024" y="2830470"/>
            <a:ext cx="5441512" cy="574918"/>
          </a:xfrm>
          <a:prstGeom prst="rect">
            <a:avLst/>
          </a:prstGeom>
          <a:ln cmpd="sng"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b="1" noProof="0" dirty="0"/>
              <a:t>JANA PENYATA PEMUNGUT </a:t>
            </a:r>
            <a:r>
              <a:rPr lang="en-US" sz="2000" b="1" dirty="0"/>
              <a:t>AUTO (PP)</a:t>
            </a:r>
            <a:endParaRPr lang="en-US" sz="2000" b="1" noProof="0" dirty="0"/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CARA BAYARAN HANYA EFT / ONLINE PAYMENT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b="1" noProof="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MY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4827101" y="3507075"/>
            <a:ext cx="1713942" cy="9984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smtClean="0">
                <a:solidFill>
                  <a:schemeClr val="tx1">
                    <a:tint val="75000"/>
                  </a:schemeClr>
                </a:solidFill>
              </a:rPr>
              <a:t>(REKOD BARU)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Senarai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Semak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2197609" y="3507075"/>
            <a:ext cx="1663386" cy="9984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Semak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Kuiri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Subtitle 2"/>
          <p:cNvSpPr txBox="1">
            <a:spLocks/>
          </p:cNvSpPr>
          <p:nvPr/>
        </p:nvSpPr>
        <p:spPr>
          <a:xfrm>
            <a:off x="251520" y="3501008"/>
            <a:ext cx="1353902" cy="100449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Lulus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Kuiri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939051" y="4725144"/>
            <a:ext cx="1532308" cy="628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9" name="TextBox 38"/>
          <p:cNvSpPr txBox="1"/>
          <p:nvPr/>
        </p:nvSpPr>
        <p:spPr>
          <a:xfrm>
            <a:off x="2024252" y="4725144"/>
            <a:ext cx="13685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MODUL </a:t>
            </a:r>
          </a:p>
          <a:p>
            <a:pPr algn="ctr"/>
            <a:r>
              <a:rPr lang="en-US" sz="1100" dirty="0"/>
              <a:t>PENGURUSAN TUNAI</a:t>
            </a:r>
            <a:endParaRPr lang="en-MY" sz="1100" dirty="0"/>
          </a:p>
        </p:txBody>
      </p:sp>
      <p:sp>
        <p:nvSpPr>
          <p:cNvPr id="40" name="Subtitle 2"/>
          <p:cNvSpPr txBox="1">
            <a:spLocks/>
          </p:cNvSpPr>
          <p:nvPr/>
        </p:nvSpPr>
        <p:spPr>
          <a:xfrm>
            <a:off x="1907704" y="5447992"/>
            <a:ext cx="1637130" cy="10947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BN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Jana &amp;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Resit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Perbendaharaan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Right Arrow 40"/>
          <p:cNvSpPr/>
          <p:nvPr/>
        </p:nvSpPr>
        <p:spPr>
          <a:xfrm>
            <a:off x="3839428" y="5786866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3" name="Right Arrow 42"/>
          <p:cNvSpPr/>
          <p:nvPr/>
        </p:nvSpPr>
        <p:spPr>
          <a:xfrm>
            <a:off x="6737940" y="1916832"/>
            <a:ext cx="570364" cy="4838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Right Arrow 25"/>
          <p:cNvSpPr/>
          <p:nvPr/>
        </p:nvSpPr>
        <p:spPr>
          <a:xfrm rot="10800000">
            <a:off x="1691681" y="3794334"/>
            <a:ext cx="35719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4792014" y="5464387"/>
            <a:ext cx="1785950" cy="11329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Carian </a:t>
            </a:r>
            <a:r>
              <a:rPr lang="en-US" sz="1400" b="1" dirty="0" smtClean="0">
                <a:solidFill>
                  <a:schemeClr val="tx1">
                    <a:tint val="75000"/>
                  </a:schemeClr>
                </a:solidFill>
              </a:rPr>
              <a:t>PP &amp;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Resit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Perbendaharaan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Bent Arrow 27"/>
          <p:cNvSpPr/>
          <p:nvPr/>
        </p:nvSpPr>
        <p:spPr>
          <a:xfrm flipV="1">
            <a:off x="899373" y="4725986"/>
            <a:ext cx="757698" cy="143931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4846827" y="1057010"/>
            <a:ext cx="2965533" cy="474712"/>
          </a:xfrm>
          <a:prstGeom prst="rect">
            <a:avLst/>
          </a:prstGeom>
          <a:ln cmpd="sng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TERIMAAN DENGAN BIL</a:t>
            </a:r>
            <a:endParaRPr kumimoji="0" lang="en-MY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932040" y="1675739"/>
            <a:ext cx="1609003" cy="81151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Terimaan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dengan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Bil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Carian</a:t>
            </a:r>
            <a:r>
              <a:rPr kumimoji="0" lang="en-US" sz="1400" b="1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Nombor</a:t>
            </a:r>
            <a:r>
              <a:rPr kumimoji="0" lang="en-US" sz="1400" b="1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Bil</a:t>
            </a:r>
            <a:endParaRPr kumimoji="0" lang="en-MY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261945" y="3395772"/>
            <a:ext cx="1700138" cy="972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1500" b="1" dirty="0"/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CARIAN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CETAK RESIT SALINAN</a:t>
            </a:r>
            <a:endParaRPr lang="en-MY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5400000">
            <a:off x="7848364" y="2816932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Right Arrow 8"/>
          <p:cNvSpPr/>
          <p:nvPr/>
        </p:nvSpPr>
        <p:spPr>
          <a:xfrm rot="10800000">
            <a:off x="6665932" y="3574661"/>
            <a:ext cx="471124" cy="500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755576" y="1088559"/>
            <a:ext cx="2952328" cy="443163"/>
          </a:xfrm>
          <a:prstGeom prst="rect">
            <a:avLst/>
          </a:prstGeom>
          <a:ln cmpd="sng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PROSES</a:t>
            </a:r>
            <a:r>
              <a:rPr kumimoji="0" lang="en-US" sz="20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BIL</a:t>
            </a:r>
            <a:endParaRPr kumimoji="0" lang="en-MY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766100" y="1700808"/>
            <a:ext cx="1229836" cy="7864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400" b="1" dirty="0"/>
              <a:t>PTJ  PELULUS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Lulus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Kuiri</a:t>
            </a:r>
            <a:endParaRPr lang="en-MY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1979712" y="1776806"/>
            <a:ext cx="658332" cy="486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4" name="Right Arrow 13"/>
          <p:cNvSpPr/>
          <p:nvPr/>
        </p:nvSpPr>
        <p:spPr>
          <a:xfrm>
            <a:off x="4139952" y="1772816"/>
            <a:ext cx="706875" cy="4906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83568" y="404664"/>
            <a:ext cx="7772400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MODUL AKAUN BELUM TERIMA</a:t>
            </a:r>
            <a:endParaRPr kumimoji="0" lang="en-MY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Right Arrow 15"/>
          <p:cNvSpPr/>
          <p:nvPr/>
        </p:nvSpPr>
        <p:spPr>
          <a:xfrm rot="10800000">
            <a:off x="4024794" y="3577005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262606" y="2636912"/>
            <a:ext cx="6999339" cy="657762"/>
          </a:xfrm>
          <a:prstGeom prst="rect">
            <a:avLst/>
          </a:prstGeom>
          <a:ln cmpd="sng"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500" b="1" noProof="0" dirty="0"/>
              <a:t>JANA PENYATA PEMUNGUT AUTO (PP)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3500" b="1" dirty="0">
                <a:solidFill>
                  <a:srgbClr val="FF0000"/>
                </a:solidFill>
              </a:rPr>
              <a:t>CARA BAYARAN SELAIN DARIPADA EFT / ONLINE </a:t>
            </a:r>
            <a:r>
              <a:rPr lang="en-US" sz="3500" b="1" dirty="0" smtClean="0">
                <a:solidFill>
                  <a:srgbClr val="FF0000"/>
                </a:solidFill>
              </a:rPr>
              <a:t>PAYMENT (</a:t>
            </a:r>
            <a:r>
              <a:rPr lang="en-US" sz="3500" b="1" dirty="0">
                <a:solidFill>
                  <a:srgbClr val="FF0000"/>
                </a:solidFill>
              </a:rPr>
              <a:t>CEK, BANK DRAF, TUNAI, WANG POS)</a:t>
            </a:r>
          </a:p>
          <a:p>
            <a:pPr lvl="0" algn="ctr">
              <a:spcBef>
                <a:spcPct val="20000"/>
              </a:spcBef>
              <a:defRPr/>
            </a:pPr>
            <a:endParaRPr lang="en-US" sz="2000" b="1" dirty="0">
              <a:solidFill>
                <a:srgbClr val="FF0000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b="1" noProof="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MY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4827101" y="3396468"/>
            <a:ext cx="1713942" cy="9984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900" b="1" dirty="0" smtClean="0"/>
              <a:t>PTJ PENYEDIA</a:t>
            </a:r>
            <a:endParaRPr lang="en-US" sz="1900" b="1" dirty="0"/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(REKOD BARU)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Senarai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Semak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2411760" y="3395770"/>
            <a:ext cx="1488843" cy="9991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Semak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Kuiri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ight Arrow 19"/>
          <p:cNvSpPr/>
          <p:nvPr/>
        </p:nvSpPr>
        <p:spPr>
          <a:xfrm rot="5400000">
            <a:off x="811097" y="4587348"/>
            <a:ext cx="495605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262606" y="3395772"/>
            <a:ext cx="1342816" cy="972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Lulus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Kuiri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090617" y="4653136"/>
            <a:ext cx="1532308" cy="628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3" name="TextBox 22"/>
          <p:cNvSpPr txBox="1"/>
          <p:nvPr/>
        </p:nvSpPr>
        <p:spPr>
          <a:xfrm>
            <a:off x="5172499" y="4668806"/>
            <a:ext cx="13685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MODUL </a:t>
            </a:r>
          </a:p>
          <a:p>
            <a:pPr algn="ctr"/>
            <a:r>
              <a:rPr lang="en-US" sz="1100" dirty="0"/>
              <a:t>PENGURUSAN TUNAI</a:t>
            </a:r>
            <a:endParaRPr lang="en-MY" sz="1100" dirty="0"/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5010819" y="5379359"/>
            <a:ext cx="1637130" cy="9707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BN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Jana &amp;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Resit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Perbendaharaan</a:t>
            </a: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6779866" y="5720039"/>
            <a:ext cx="35719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Right Arrow 25"/>
          <p:cNvSpPr/>
          <p:nvPr/>
        </p:nvSpPr>
        <p:spPr>
          <a:xfrm>
            <a:off x="6660232" y="1779656"/>
            <a:ext cx="570364" cy="4838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7" name="Right Arrow 26"/>
          <p:cNvSpPr/>
          <p:nvPr/>
        </p:nvSpPr>
        <p:spPr>
          <a:xfrm rot="10800000">
            <a:off x="1691680" y="3588965"/>
            <a:ext cx="617197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7219039" y="5379359"/>
            <a:ext cx="1785950" cy="9759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300" b="1" dirty="0" smtClean="0">
                <a:solidFill>
                  <a:schemeClr val="tx1">
                    <a:tint val="75000"/>
                  </a:schemeClr>
                </a:solidFill>
              </a:rPr>
              <a:t>(Carian PP)</a:t>
            </a:r>
            <a:endParaRPr lang="en-US" sz="1300" b="1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Resit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Perbendaharaan</a:t>
            </a:r>
            <a:endParaRPr lang="en-US" sz="13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2638044" y="5263030"/>
            <a:ext cx="1785950" cy="13291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300" b="1" i="1" noProof="0" dirty="0" smtClean="0">
                <a:solidFill>
                  <a:schemeClr val="tx1">
                    <a:tint val="75000"/>
                  </a:schemeClr>
                </a:solidFill>
              </a:rPr>
              <a:t>Dashboard</a:t>
            </a:r>
            <a:br>
              <a:rPr lang="en-US" sz="1300" b="1" i="1" noProof="0" dirty="0" smtClean="0">
                <a:solidFill>
                  <a:schemeClr val="tx1">
                    <a:tint val="75000"/>
                  </a:schemeClr>
                </a:solidFill>
              </a:rPr>
            </a:br>
            <a:r>
              <a:rPr lang="en-US" sz="1300" b="1" noProof="0" dirty="0" smtClean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300" b="1" noProof="0" dirty="0" err="1" smtClean="0">
                <a:solidFill>
                  <a:schemeClr val="tx1">
                    <a:tint val="75000"/>
                  </a:schemeClr>
                </a:solidFill>
              </a:rPr>
              <a:t>Kemaskini</a:t>
            </a:r>
            <a:r>
              <a:rPr lang="en-US" sz="1300" b="1" noProof="0" dirty="0" smtClean="0">
                <a:solidFill>
                  <a:schemeClr val="tx1">
                    <a:tint val="75000"/>
                  </a:schemeClr>
                </a:solidFill>
              </a:rPr>
              <a:t> Slip Bank)</a:t>
            </a:r>
            <a:endParaRPr kumimoji="0" lang="en-US" sz="1300" b="1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300" b="1" i="1" dirty="0" smtClean="0">
                <a:solidFill>
                  <a:schemeClr val="tx1">
                    <a:tint val="75000"/>
                  </a:schemeClr>
                </a:solidFill>
              </a:rPr>
              <a:t>Key </a:t>
            </a:r>
            <a:r>
              <a:rPr lang="en-US" sz="1300" b="1" i="1" dirty="0">
                <a:solidFill>
                  <a:schemeClr val="tx1">
                    <a:tint val="75000"/>
                  </a:schemeClr>
                </a:solidFill>
              </a:rPr>
              <a:t>In 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semula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dirty="0" smtClean="0">
                <a:solidFill>
                  <a:schemeClr val="tx1">
                    <a:tint val="75000"/>
                  </a:schemeClr>
                </a:solidFill>
              </a:rPr>
              <a:t>No. Slip Bank</a:t>
            </a: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4493388" y="5720039"/>
            <a:ext cx="438651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1" name="Subtitle 2">
            <a:extLst>
              <a:ext uri="{FF2B5EF4-FFF2-40B4-BE49-F238E27FC236}">
                <a16:creationId xmlns="" xmlns:a16="http://schemas.microsoft.com/office/drawing/2014/main" id="{A29B50B4-B907-4633-A5C8-61A94B38B0CE}"/>
              </a:ext>
            </a:extLst>
          </p:cNvPr>
          <p:cNvSpPr txBox="1">
            <a:spLocks/>
          </p:cNvSpPr>
          <p:nvPr/>
        </p:nvSpPr>
        <p:spPr>
          <a:xfrm>
            <a:off x="7381539" y="1675738"/>
            <a:ext cx="1582949" cy="96117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500" b="1" dirty="0"/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2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r>
              <a:rPr lang="en-US" sz="1200" b="1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2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2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</a:rPr>
              <a:t>CETAK</a:t>
            </a:r>
            <a:r>
              <a:rPr kumimoji="0" lang="en-US" sz="1200" b="1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</a:rPr>
              <a:t> RESIT  ASAL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="" xmlns:a16="http://schemas.microsoft.com/office/drawing/2014/main" id="{3E3A85C4-1782-4C96-960D-381337445DBD}"/>
              </a:ext>
            </a:extLst>
          </p:cNvPr>
          <p:cNvSpPr txBox="1">
            <a:spLocks/>
          </p:cNvSpPr>
          <p:nvPr/>
        </p:nvSpPr>
        <p:spPr>
          <a:xfrm>
            <a:off x="262606" y="1700808"/>
            <a:ext cx="1566762" cy="7864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2800" b="1" dirty="0"/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2000" b="1" dirty="0">
                <a:solidFill>
                  <a:schemeClr val="tx1">
                    <a:tint val="75000"/>
                  </a:schemeClr>
                </a:solidFill>
              </a:rPr>
              <a:t>(REKOD BARU)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20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r>
              <a:rPr lang="en-US" sz="2000" b="1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20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20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20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Subtitle 2"/>
          <p:cNvSpPr txBox="1">
            <a:spLocks/>
          </p:cNvSpPr>
          <p:nvPr/>
        </p:nvSpPr>
        <p:spPr>
          <a:xfrm>
            <a:off x="262606" y="5263030"/>
            <a:ext cx="1785950" cy="13291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300" b="1" i="1" noProof="0" dirty="0" smtClean="0">
                <a:solidFill>
                  <a:srgbClr val="898989"/>
                </a:solidFill>
              </a:rPr>
              <a:t>Dashboard</a:t>
            </a:r>
            <a:r>
              <a:rPr lang="en-US" sz="1300" b="1" i="1" noProof="0" dirty="0" smtClean="0">
                <a:solidFill>
                  <a:schemeClr val="tx1">
                    <a:tint val="75000"/>
                  </a:schemeClr>
                </a:solidFill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300" b="1" noProof="0" dirty="0" smtClean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300" b="1" noProof="0" dirty="0" err="1" smtClean="0">
                <a:solidFill>
                  <a:schemeClr val="tx1">
                    <a:tint val="75000"/>
                  </a:schemeClr>
                </a:solidFill>
              </a:rPr>
              <a:t>Kemaskini</a:t>
            </a:r>
            <a:r>
              <a:rPr lang="en-US" sz="1300" b="1" noProof="0" dirty="0" smtClean="0">
                <a:solidFill>
                  <a:schemeClr val="tx1">
                    <a:tint val="75000"/>
                  </a:schemeClr>
                </a:solidFill>
              </a:rPr>
              <a:t> Slip Bank)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300" b="1" noProof="0" dirty="0" err="1" smtClean="0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300" b="1" noProof="0" dirty="0" smtClean="0">
                <a:solidFill>
                  <a:schemeClr val="tx1">
                    <a:tint val="75000"/>
                  </a:schemeClr>
                </a:solidFill>
              </a:rPr>
              <a:t> Slip Bank </a:t>
            </a:r>
            <a:r>
              <a:rPr lang="en-US" sz="1300" b="1" noProof="0" dirty="0" err="1" smtClean="0">
                <a:solidFill>
                  <a:schemeClr val="tx1">
                    <a:tint val="75000"/>
                  </a:schemeClr>
                </a:solidFill>
              </a:rPr>
              <a:t>utk</a:t>
            </a:r>
            <a:r>
              <a:rPr lang="en-US" sz="1300" b="1" noProof="0" dirty="0" smtClean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noProof="0" dirty="0" err="1" smtClean="0">
                <a:solidFill>
                  <a:schemeClr val="tx1">
                    <a:tint val="75000"/>
                  </a:schemeClr>
                </a:solidFill>
              </a:rPr>
              <a:t>dibawa</a:t>
            </a:r>
            <a:r>
              <a:rPr lang="en-US" sz="1300" b="1" noProof="0" dirty="0" smtClean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noProof="0" dirty="0" err="1" smtClean="0">
                <a:solidFill>
                  <a:schemeClr val="tx1">
                    <a:tint val="75000"/>
                  </a:schemeClr>
                </a:solidFill>
              </a:rPr>
              <a:t>ke</a:t>
            </a:r>
            <a:r>
              <a:rPr lang="en-US" sz="1300" b="1" noProof="0" dirty="0" smtClean="0">
                <a:solidFill>
                  <a:schemeClr val="tx1">
                    <a:tint val="75000"/>
                  </a:schemeClr>
                </a:solidFill>
              </a:rPr>
              <a:t> Bank</a:t>
            </a: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2123728" y="5654056"/>
            <a:ext cx="438651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2933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14348" y="428604"/>
            <a:ext cx="7772400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MODUL AKAUN BELUM TERIMA</a:t>
            </a:r>
            <a:endParaRPr kumimoji="0" lang="en-MY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331640" y="1124744"/>
            <a:ext cx="6400800" cy="57150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>
                <a:solidFill>
                  <a:schemeClr val="tx1">
                    <a:tint val="75000"/>
                  </a:schemeClr>
                </a:solidFill>
              </a:rPr>
              <a:t>NOTA DEBIT/ KREDIT 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467544" y="2276872"/>
            <a:ext cx="1928826" cy="10081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Bil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telah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lulus</a:t>
            </a:r>
            <a:br>
              <a:rPr lang="en-US" sz="1400" b="1" dirty="0">
                <a:solidFill>
                  <a:schemeClr val="tx1">
                    <a:tint val="75000"/>
                  </a:schemeClr>
                </a:solidFill>
              </a:rPr>
            </a:b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Tambah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Nota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pada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Bil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3539378" y="2276871"/>
            <a:ext cx="2000264" cy="10081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 PELULUS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Kuiri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endParaRPr kumimoji="0" lang="en-MY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6682650" y="2276872"/>
            <a:ext cx="2000264" cy="64294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TERIMAAN</a:t>
            </a:r>
            <a:r>
              <a:rPr kumimoji="0" lang="en-US" sz="16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DENGAN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BIL</a:t>
            </a:r>
            <a:endParaRPr kumimoji="0" lang="en-MY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610684" y="2419748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Right Arrow 16"/>
          <p:cNvSpPr/>
          <p:nvPr/>
        </p:nvSpPr>
        <p:spPr>
          <a:xfrm>
            <a:off x="5753956" y="2419748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323434" y="3895487"/>
            <a:ext cx="6400800" cy="57150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/>
              <a:t>BATAL – BIL &amp; NOTA DEBIT/ KREDIT 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5260048" y="4914019"/>
            <a:ext cx="1928826" cy="72008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Batal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/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Tolak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 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779078" y="4914019"/>
            <a:ext cx="1928826" cy="81923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Pemohonan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tx1">
                    <a:tint val="75000"/>
                  </a:schemeClr>
                </a:solidFill>
              </a:rPr>
              <a:t>pembatalan</a:t>
            </a:r>
            <a:r>
              <a:rPr lang="en-US" sz="1400" b="1" dirty="0" smtClean="0">
                <a:solidFill>
                  <a:schemeClr val="tx1">
                    <a:tint val="75000"/>
                  </a:schemeClr>
                </a:solidFill>
              </a:rPr>
              <a:t>)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1323434" y="1124744"/>
            <a:ext cx="6400800" cy="57150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/>
              <a:t>NOTA DEBIT/ KREDIT 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4182320" y="5024026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14348" y="428604"/>
            <a:ext cx="7772400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MODUL AKAUN BELUM TERIMA</a:t>
            </a:r>
            <a:endParaRPr kumimoji="0" lang="en-MY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520154" y="1700808"/>
            <a:ext cx="2000264" cy="72007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SEMAK</a:t>
            </a: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LAPORAN SENARAI MUAT TURUN FAIL AGENSI LUAR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467544" y="3128381"/>
            <a:ext cx="2000264" cy="10081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BN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smtClean="0">
                <a:solidFill>
                  <a:schemeClr val="tx1">
                    <a:tint val="75000"/>
                  </a:schemeClr>
                </a:solidFill>
              </a:rPr>
              <a:t>SIMPAN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SAH</a:t>
            </a: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SIMPAN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baseline="0" dirty="0" smtClean="0">
                <a:solidFill>
                  <a:schemeClr val="tx1">
                    <a:tint val="75000"/>
                  </a:schemeClr>
                </a:solidFill>
              </a:rPr>
              <a:t>BATAL</a:t>
            </a:r>
            <a:endParaRPr kumimoji="0" lang="en-MY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627784" y="3382403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215745" y="4316313"/>
            <a:ext cx="4680520" cy="39760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b="1" dirty="0" smtClean="0"/>
              <a:t>INTEGRASI PELARASAN JURNAL</a:t>
            </a:r>
            <a:endParaRPr kumimoji="0" lang="en-MY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5169932" y="5445224"/>
            <a:ext cx="1964545" cy="81923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BN</a:t>
            </a: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PENGESAH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baseline="0" dirty="0" smtClean="0">
                <a:solidFill>
                  <a:schemeClr val="tx1">
                    <a:tint val="75000"/>
                  </a:schemeClr>
                </a:solidFill>
              </a:rPr>
              <a:t>SAH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TOLAK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1319886" y="1098112"/>
            <a:ext cx="6400800" cy="38667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MY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INTEGRASI</a:t>
            </a:r>
            <a:r>
              <a:rPr kumimoji="0" lang="en-MY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BIL/INTEGRASI PENYATA PEMUNGUT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3520154" y="3115886"/>
            <a:ext cx="2000264" cy="10081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BN PENYEMAK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smtClean="0">
                <a:solidFill>
                  <a:schemeClr val="tx1">
                    <a:tint val="75000"/>
                  </a:schemeClr>
                </a:solidFill>
              </a:rPr>
              <a:t>SEMAK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KUIRI</a:t>
            </a:r>
            <a:endParaRPr kumimoji="0" lang="en-MY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5652120" y="3382403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6486484" y="3140969"/>
            <a:ext cx="2000264" cy="10081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BN PELULUS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smtClean="0">
                <a:solidFill>
                  <a:schemeClr val="tx1">
                    <a:tint val="75000"/>
                  </a:schemeClr>
                </a:solidFill>
              </a:rPr>
              <a:t>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KUIRI</a:t>
            </a:r>
            <a:endParaRPr kumimoji="0" lang="en-MY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1835696" y="5186937"/>
            <a:ext cx="2000264" cy="81979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SEMAK</a:t>
            </a: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LAPORAN SENARAI MUAT TURUN FAIL AGENSI LUAR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4316904" y="5346803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Bent Arrow 2"/>
          <p:cNvSpPr/>
          <p:nvPr/>
        </p:nvSpPr>
        <p:spPr>
          <a:xfrm rot="16200000" flipH="1">
            <a:off x="2090640" y="1169365"/>
            <a:ext cx="480772" cy="2022278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467545" y="2553227"/>
            <a:ext cx="2000264" cy="39494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400" b="1" dirty="0" smtClean="0"/>
              <a:t>UTILITI INTEGRASI LUAR</a:t>
            </a:r>
            <a:endParaRPr lang="en-US" sz="1400" b="1" dirty="0"/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5169932" y="5013176"/>
            <a:ext cx="1964546" cy="33362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400" b="1" dirty="0" smtClean="0"/>
              <a:t>UTILITI INTEGRASI LUAR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1030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3058423" y="904730"/>
            <a:ext cx="2965533" cy="474712"/>
          </a:xfrm>
          <a:prstGeom prst="rect">
            <a:avLst/>
          </a:prstGeom>
          <a:ln cmpd="sng"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TERIMAAN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TANPA BIL - AUTO</a:t>
            </a:r>
            <a:endParaRPr kumimoji="0" lang="en-MY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605422" y="1545367"/>
            <a:ext cx="2010525" cy="89176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500" b="1" dirty="0"/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Pelbagai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Terimaan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)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364088" y="1501721"/>
            <a:ext cx="2115519" cy="93540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/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2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r>
              <a:rPr lang="en-US" sz="1200" b="1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2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2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</a:rPr>
              <a:t>CETAK</a:t>
            </a:r>
            <a:r>
              <a:rPr kumimoji="0" lang="en-US" sz="1200" b="1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</a:rPr>
              <a:t> RESIT  ASAL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261945" y="3222666"/>
            <a:ext cx="1700138" cy="9984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1400" b="1" dirty="0"/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CARIAN</a:t>
            </a:r>
            <a:endParaRPr kumimoji="0" lang="en-US" sz="1400" b="1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CETAK RESIT SALINAN</a:t>
            </a:r>
            <a:endParaRPr kumimoji="0" lang="en-MY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ight Arrow 8"/>
          <p:cNvSpPr/>
          <p:nvPr/>
        </p:nvSpPr>
        <p:spPr>
          <a:xfrm rot="10800000">
            <a:off x="6665932" y="3484093"/>
            <a:ext cx="471124" cy="500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3568" y="404664"/>
            <a:ext cx="7772400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MODUL AKAUN BELUM TERIMA</a:t>
            </a:r>
            <a:endParaRPr kumimoji="0" lang="en-MY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Right Arrow 19"/>
          <p:cNvSpPr/>
          <p:nvPr/>
        </p:nvSpPr>
        <p:spPr>
          <a:xfrm rot="10800000">
            <a:off x="4001636" y="3484094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1820434" y="2567500"/>
            <a:ext cx="5441512" cy="574918"/>
          </a:xfrm>
          <a:prstGeom prst="rect">
            <a:avLst/>
          </a:prstGeom>
          <a:ln cmpd="sng"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b="1" noProof="0" dirty="0"/>
              <a:t>JANA PENYATA PEMUNGUT </a:t>
            </a:r>
            <a:r>
              <a:rPr lang="en-US" sz="2000" b="1" dirty="0"/>
              <a:t>AUTO (PP)</a:t>
            </a:r>
            <a:endParaRPr lang="en-US" sz="2000" b="1" noProof="0" dirty="0"/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CARA BAYARAN HANYA EFT / ONLINE PAYMENT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b="1" noProof="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MY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4827101" y="3222666"/>
            <a:ext cx="1713942" cy="9984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smtClean="0">
                <a:solidFill>
                  <a:schemeClr val="tx1">
                    <a:tint val="75000"/>
                  </a:schemeClr>
                </a:solidFill>
              </a:rPr>
              <a:t>(REKOD BARU)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Senarai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Semak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2334052" y="3222666"/>
            <a:ext cx="1589876" cy="9984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Semak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Kuiri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Subtitle 2"/>
          <p:cNvSpPr txBox="1">
            <a:spLocks/>
          </p:cNvSpPr>
          <p:nvPr/>
        </p:nvSpPr>
        <p:spPr>
          <a:xfrm>
            <a:off x="179512" y="3222666"/>
            <a:ext cx="1333762" cy="9984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Lulus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Kuiri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763688" y="4600293"/>
            <a:ext cx="1532308" cy="628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9" name="TextBox 38"/>
          <p:cNvSpPr txBox="1"/>
          <p:nvPr/>
        </p:nvSpPr>
        <p:spPr>
          <a:xfrm>
            <a:off x="1835696" y="4581128"/>
            <a:ext cx="13685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MODUL </a:t>
            </a:r>
          </a:p>
          <a:p>
            <a:pPr algn="ctr"/>
            <a:r>
              <a:rPr lang="en-US" sz="1100" dirty="0"/>
              <a:t>PENGURUSAN TUNAI</a:t>
            </a:r>
            <a:endParaRPr lang="en-MY" sz="1100" dirty="0"/>
          </a:p>
        </p:txBody>
      </p:sp>
      <p:sp>
        <p:nvSpPr>
          <p:cNvPr id="40" name="Subtitle 2"/>
          <p:cNvSpPr txBox="1">
            <a:spLocks/>
          </p:cNvSpPr>
          <p:nvPr/>
        </p:nvSpPr>
        <p:spPr>
          <a:xfrm>
            <a:off x="1763688" y="5373217"/>
            <a:ext cx="1637130" cy="10947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BN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Jana &amp;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Resit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Perbendaharaan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Right Arrow 40"/>
          <p:cNvSpPr/>
          <p:nvPr/>
        </p:nvSpPr>
        <p:spPr>
          <a:xfrm>
            <a:off x="3563888" y="5670534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3" name="Right Arrow 42"/>
          <p:cNvSpPr/>
          <p:nvPr/>
        </p:nvSpPr>
        <p:spPr>
          <a:xfrm>
            <a:off x="3982879" y="1705679"/>
            <a:ext cx="930404" cy="4838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Right Arrow 25"/>
          <p:cNvSpPr/>
          <p:nvPr/>
        </p:nvSpPr>
        <p:spPr>
          <a:xfrm rot="10800000">
            <a:off x="1691680" y="3509925"/>
            <a:ext cx="432048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4427984" y="5334953"/>
            <a:ext cx="1785950" cy="11329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Carian </a:t>
            </a:r>
            <a:r>
              <a:rPr lang="en-US" sz="1400" b="1" dirty="0" smtClean="0">
                <a:solidFill>
                  <a:schemeClr val="tx1">
                    <a:tint val="75000"/>
                  </a:schemeClr>
                </a:solidFill>
              </a:rPr>
              <a:t>PP &amp;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Resit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Perbendaharaan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Bent Arrow 27"/>
          <p:cNvSpPr/>
          <p:nvPr/>
        </p:nvSpPr>
        <p:spPr>
          <a:xfrm rot="5400000">
            <a:off x="7489737" y="2030723"/>
            <a:ext cx="1152128" cy="78033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Bent Arrow 22"/>
          <p:cNvSpPr/>
          <p:nvPr/>
        </p:nvSpPr>
        <p:spPr>
          <a:xfrm flipV="1">
            <a:off x="755576" y="4352368"/>
            <a:ext cx="757698" cy="176964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17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3010621" y="904729"/>
            <a:ext cx="2965533" cy="436039"/>
          </a:xfrm>
          <a:prstGeom prst="rect">
            <a:avLst/>
          </a:prstGeom>
          <a:ln cmpd="sng"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TERIMAAN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TANPA BIL - AUTO</a:t>
            </a:r>
            <a:endParaRPr kumimoji="0" lang="en-MY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261945" y="3412086"/>
            <a:ext cx="1700138" cy="8542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1400" b="1" dirty="0"/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CARIAN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CETAK RESIT SALINAN</a:t>
            </a:r>
            <a:endParaRPr lang="en-MY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 rot="10800000">
            <a:off x="6665932" y="3472867"/>
            <a:ext cx="471124" cy="500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83568" y="404664"/>
            <a:ext cx="7772400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MODUL AKAUN BELUM TERIMA</a:t>
            </a:r>
            <a:endParaRPr kumimoji="0" lang="en-MY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Right Arrow 15"/>
          <p:cNvSpPr/>
          <p:nvPr/>
        </p:nvSpPr>
        <p:spPr>
          <a:xfrm rot="10800000">
            <a:off x="4024794" y="3428573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4827101" y="3294674"/>
            <a:ext cx="1713942" cy="9984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400" b="1" dirty="0"/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(REKOD BARU)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Senarai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Semak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2507093" y="3293977"/>
            <a:ext cx="1353902" cy="7864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Semak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Kuiri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ight Arrow 19"/>
          <p:cNvSpPr/>
          <p:nvPr/>
        </p:nvSpPr>
        <p:spPr>
          <a:xfrm rot="5400000">
            <a:off x="701710" y="4424214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262606" y="3293978"/>
            <a:ext cx="1342816" cy="7864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Lulus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Kuiri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090617" y="4649407"/>
            <a:ext cx="1532308" cy="628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3" name="TextBox 22"/>
          <p:cNvSpPr txBox="1"/>
          <p:nvPr/>
        </p:nvSpPr>
        <p:spPr>
          <a:xfrm>
            <a:off x="5172499" y="4665077"/>
            <a:ext cx="13685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MODUL </a:t>
            </a:r>
          </a:p>
          <a:p>
            <a:pPr algn="ctr"/>
            <a:r>
              <a:rPr lang="en-US" sz="1100" dirty="0"/>
              <a:t>PENGURUSAN TUNAI</a:t>
            </a:r>
            <a:endParaRPr lang="en-MY" sz="1100" dirty="0"/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5010819" y="5477424"/>
            <a:ext cx="1637130" cy="9707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BN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Jana &amp;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Resit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Perbendaharaan</a:t>
            </a: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6779866" y="5661248"/>
            <a:ext cx="35719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7" name="Right Arrow 26"/>
          <p:cNvSpPr/>
          <p:nvPr/>
        </p:nvSpPr>
        <p:spPr>
          <a:xfrm rot="10800000">
            <a:off x="1691681" y="3487171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7219039" y="5477424"/>
            <a:ext cx="1785950" cy="9759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smtClean="0">
                <a:solidFill>
                  <a:schemeClr val="tx1">
                    <a:tint val="75000"/>
                  </a:schemeClr>
                </a:solidFill>
              </a:rPr>
              <a:t>(Carian PP)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Resit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Perbendaharaan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2638044" y="5254507"/>
            <a:ext cx="1785950" cy="134284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500" b="1" dirty="0"/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300" b="1" i="1" dirty="0" smtClean="0">
                <a:solidFill>
                  <a:schemeClr val="tx1">
                    <a:tint val="75000"/>
                  </a:schemeClr>
                </a:solidFill>
              </a:rPr>
              <a:t>Dashboard</a:t>
            </a:r>
            <a:r>
              <a:rPr lang="en-US" sz="1300" b="1" i="1" dirty="0">
                <a:solidFill>
                  <a:schemeClr val="tx1">
                    <a:tint val="75000"/>
                  </a:schemeClr>
                </a:solidFill>
              </a:rPr>
              <a:t/>
            </a:r>
            <a:br>
              <a:rPr lang="en-US" sz="1300" b="1" i="1" dirty="0">
                <a:solidFill>
                  <a:schemeClr val="tx1">
                    <a:tint val="75000"/>
                  </a:schemeClr>
                </a:solidFill>
              </a:rPr>
            </a:b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Kemaskini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Slip Bank)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300" b="1" i="1" dirty="0">
                <a:solidFill>
                  <a:schemeClr val="tx1">
                    <a:tint val="75000"/>
                  </a:schemeClr>
                </a:solidFill>
              </a:rPr>
              <a:t>Key In 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semula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No. Slip Bank</a:t>
            </a:r>
          </a:p>
        </p:txBody>
      </p:sp>
      <p:sp>
        <p:nvSpPr>
          <p:cNvPr id="30" name="Right Arrow 29"/>
          <p:cNvSpPr/>
          <p:nvPr/>
        </p:nvSpPr>
        <p:spPr>
          <a:xfrm>
            <a:off x="4493388" y="5661248"/>
            <a:ext cx="438651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3" name="Subtitle 2"/>
          <p:cNvSpPr txBox="1">
            <a:spLocks/>
          </p:cNvSpPr>
          <p:nvPr/>
        </p:nvSpPr>
        <p:spPr>
          <a:xfrm>
            <a:off x="262606" y="5275537"/>
            <a:ext cx="1785950" cy="13218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500" b="1" dirty="0"/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300" b="1" i="1" dirty="0">
                <a:solidFill>
                  <a:srgbClr val="898989"/>
                </a:solidFill>
              </a:rPr>
              <a:t>Dashboard</a:t>
            </a:r>
            <a:r>
              <a:rPr lang="en-US" sz="1300" b="1" i="1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Kemaskini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Slip Bank)</a:t>
            </a:r>
            <a:endParaRPr lang="en-US" sz="1300" b="1" i="1" dirty="0">
              <a:solidFill>
                <a:schemeClr val="tx1">
                  <a:tint val="75000"/>
                </a:schemeClr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Slip Bank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utk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dibawa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ke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Bank</a:t>
            </a:r>
          </a:p>
        </p:txBody>
      </p:sp>
      <p:sp>
        <p:nvSpPr>
          <p:cNvPr id="34" name="Right Arrow 33"/>
          <p:cNvSpPr/>
          <p:nvPr/>
        </p:nvSpPr>
        <p:spPr>
          <a:xfrm>
            <a:off x="2123728" y="5665238"/>
            <a:ext cx="438651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1605422" y="1545367"/>
            <a:ext cx="2010525" cy="89176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500" b="1" dirty="0"/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Pelbagai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Terimaan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)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6" name="Subtitle 2"/>
          <p:cNvSpPr txBox="1">
            <a:spLocks/>
          </p:cNvSpPr>
          <p:nvPr/>
        </p:nvSpPr>
        <p:spPr>
          <a:xfrm>
            <a:off x="5364088" y="1501721"/>
            <a:ext cx="2115519" cy="89176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b="1" dirty="0"/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2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r>
              <a:rPr lang="en-US" sz="1200" b="1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2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2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2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2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</a:rPr>
              <a:t>CETAK</a:t>
            </a:r>
            <a:r>
              <a:rPr kumimoji="0" lang="en-US" sz="1200" b="1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</a:rPr>
              <a:t> RESIT  ASAL</a:t>
            </a:r>
          </a:p>
        </p:txBody>
      </p:sp>
      <p:sp>
        <p:nvSpPr>
          <p:cNvPr id="37" name="Subtitle 2"/>
          <p:cNvSpPr txBox="1">
            <a:spLocks/>
          </p:cNvSpPr>
          <p:nvPr/>
        </p:nvSpPr>
        <p:spPr>
          <a:xfrm>
            <a:off x="262606" y="2567500"/>
            <a:ext cx="7333730" cy="574918"/>
          </a:xfrm>
          <a:prstGeom prst="rect">
            <a:avLst/>
          </a:prstGeom>
          <a:ln cmpd="sng"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b="1" dirty="0"/>
              <a:t>JANA PENYATA PEMUNGUT AUTO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CARA BAYARAN SELAIN DARIPADA EFT / ONLINE </a:t>
            </a:r>
            <a:r>
              <a:rPr lang="en-US" sz="2000" b="1" dirty="0" smtClean="0">
                <a:solidFill>
                  <a:srgbClr val="FF0000"/>
                </a:solidFill>
              </a:rPr>
              <a:t>PAYMENT </a:t>
            </a:r>
            <a:r>
              <a:rPr lang="en-US" sz="2000" b="1" dirty="0">
                <a:solidFill>
                  <a:srgbClr val="FF0000"/>
                </a:solidFill>
              </a:rPr>
              <a:t>(CEK, BANK DRAF, TUNAI, WANG POS)</a:t>
            </a:r>
          </a:p>
          <a:p>
            <a:pPr lvl="0" algn="ctr">
              <a:spcBef>
                <a:spcPct val="20000"/>
              </a:spcBef>
              <a:defRPr/>
            </a:pPr>
            <a:endParaRPr lang="en-US" sz="2000" b="1" dirty="0">
              <a:solidFill>
                <a:srgbClr val="FF0000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b="1" noProof="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MY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3982879" y="1705679"/>
            <a:ext cx="930404" cy="4838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9" name="Bent Arrow 38"/>
          <p:cNvSpPr/>
          <p:nvPr/>
        </p:nvSpPr>
        <p:spPr>
          <a:xfrm rot="5400000">
            <a:off x="7379301" y="2141159"/>
            <a:ext cx="1377464" cy="784797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249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500066"/>
          </a:xfrm>
        </p:spPr>
        <p:txBody>
          <a:bodyPr>
            <a:normAutofit fontScale="90000"/>
          </a:bodyPr>
          <a:lstStyle/>
          <a:p>
            <a:r>
              <a:rPr lang="en-US" dirty="0"/>
              <a:t>MODUL AKAUN BELUM TERIMA</a:t>
            </a:r>
            <a:endParaRPr lang="en-MY" dirty="0"/>
          </a:p>
        </p:txBody>
      </p:sp>
      <p:sp>
        <p:nvSpPr>
          <p:cNvPr id="21" name="Right Arrow 20"/>
          <p:cNvSpPr/>
          <p:nvPr/>
        </p:nvSpPr>
        <p:spPr>
          <a:xfrm>
            <a:off x="2555776" y="2327743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723594" y="2059138"/>
            <a:ext cx="1717527" cy="103727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MY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23594" y="1182174"/>
            <a:ext cx="1705898" cy="595717"/>
          </a:xfrm>
          <a:prstGeom prst="rect">
            <a:avLst/>
          </a:prstGeom>
          <a:ln cmpd="thickThin"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</a:rPr>
              <a:t>TERIMAAN TANPA BIL - MANUAL</a:t>
            </a:r>
            <a:endParaRPr lang="en-MY" b="1" dirty="0">
              <a:solidFill>
                <a:schemeClr val="tx1"/>
              </a:solidFill>
            </a:endParaRPr>
          </a:p>
        </p:txBody>
      </p:sp>
      <p:sp>
        <p:nvSpPr>
          <p:cNvPr id="34" name="Right Arrow 33"/>
          <p:cNvSpPr/>
          <p:nvPr/>
        </p:nvSpPr>
        <p:spPr>
          <a:xfrm rot="5400000">
            <a:off x="7315511" y="3239212"/>
            <a:ext cx="471124" cy="500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5" name="Right Arrow 34"/>
          <p:cNvSpPr/>
          <p:nvPr/>
        </p:nvSpPr>
        <p:spPr>
          <a:xfrm rot="10800000">
            <a:off x="5678115" y="4498264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6" name="Subtitle 2"/>
          <p:cNvSpPr txBox="1">
            <a:spLocks/>
          </p:cNvSpPr>
          <p:nvPr/>
        </p:nvSpPr>
        <p:spPr>
          <a:xfrm>
            <a:off x="3591377" y="1182174"/>
            <a:ext cx="4905397" cy="590642"/>
          </a:xfrm>
          <a:prstGeom prst="rect">
            <a:avLst/>
          </a:prstGeom>
          <a:ln cmpd="sng"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b="1" noProof="0" dirty="0"/>
              <a:t>JANA PENYATA PEMUNGUT </a:t>
            </a:r>
            <a:r>
              <a:rPr lang="en-US" sz="2000" b="1" dirty="0"/>
              <a:t>AUTO</a:t>
            </a:r>
            <a:endParaRPr lang="en-US" sz="2000" b="1" noProof="0" dirty="0"/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CARA BAYARAN HANYA EFT / ONLINE PAYMENT</a:t>
            </a:r>
            <a:endParaRPr lang="en-US" sz="2000" b="1" noProof="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MY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Subtitle 2"/>
          <p:cNvSpPr txBox="1">
            <a:spLocks/>
          </p:cNvSpPr>
          <p:nvPr/>
        </p:nvSpPr>
        <p:spPr>
          <a:xfrm>
            <a:off x="3591377" y="1955243"/>
            <a:ext cx="1891399" cy="113847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smtClean="0">
                <a:solidFill>
                  <a:schemeClr val="tx1">
                    <a:tint val="75000"/>
                  </a:schemeClr>
                </a:solidFill>
              </a:rPr>
              <a:t>(REKOD BARU)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Senarai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Semak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Subtitle 2"/>
          <p:cNvSpPr txBox="1">
            <a:spLocks/>
          </p:cNvSpPr>
          <p:nvPr/>
        </p:nvSpPr>
        <p:spPr>
          <a:xfrm>
            <a:off x="6605375" y="1964803"/>
            <a:ext cx="1891399" cy="8868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Semak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Kuiri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ubtitle 2"/>
          <p:cNvSpPr txBox="1">
            <a:spLocks/>
          </p:cNvSpPr>
          <p:nvPr/>
        </p:nvSpPr>
        <p:spPr>
          <a:xfrm>
            <a:off x="6692933" y="4156261"/>
            <a:ext cx="1803841" cy="111900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Kuiri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951050" y="3407638"/>
            <a:ext cx="1532308" cy="628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1" name="TextBox 40"/>
          <p:cNvSpPr txBox="1"/>
          <p:nvPr/>
        </p:nvSpPr>
        <p:spPr>
          <a:xfrm>
            <a:off x="4011876" y="3388473"/>
            <a:ext cx="13685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MODUL </a:t>
            </a:r>
          </a:p>
          <a:p>
            <a:pPr algn="ctr"/>
            <a:r>
              <a:rPr lang="en-US" sz="1100" dirty="0"/>
              <a:t>PENGURUSAN TUNAI</a:t>
            </a:r>
            <a:endParaRPr lang="en-MY" sz="1100" dirty="0"/>
          </a:p>
        </p:txBody>
      </p:sp>
      <p:sp>
        <p:nvSpPr>
          <p:cNvPr id="42" name="Subtitle 2"/>
          <p:cNvSpPr txBox="1">
            <a:spLocks/>
          </p:cNvSpPr>
          <p:nvPr/>
        </p:nvSpPr>
        <p:spPr>
          <a:xfrm>
            <a:off x="3827174" y="4180562"/>
            <a:ext cx="1637130" cy="10947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BN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Jana &amp;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Resit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Perbendaharaan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Right Arrow 42"/>
          <p:cNvSpPr/>
          <p:nvPr/>
        </p:nvSpPr>
        <p:spPr>
          <a:xfrm rot="10800000">
            <a:off x="2687068" y="4498264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4" name="Subtitle 2"/>
          <p:cNvSpPr txBox="1">
            <a:spLocks/>
          </p:cNvSpPr>
          <p:nvPr/>
        </p:nvSpPr>
        <p:spPr>
          <a:xfrm>
            <a:off x="683568" y="4137130"/>
            <a:ext cx="1785950" cy="11329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400" b="1" dirty="0"/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(Carian PP)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Resit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Perbendaharaan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Right Arrow 45"/>
          <p:cNvSpPr/>
          <p:nvPr/>
        </p:nvSpPr>
        <p:spPr>
          <a:xfrm>
            <a:off x="5707631" y="2288917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21614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2345452" y="2120144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06201" y="836712"/>
            <a:ext cx="1861544" cy="817155"/>
          </a:xfrm>
          <a:prstGeom prst="rect">
            <a:avLst/>
          </a:prstGeom>
          <a:ln cmpd="thickThin"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b="1" dirty="0">
                <a:solidFill>
                  <a:schemeClr val="tx1"/>
                </a:solidFill>
              </a:rPr>
              <a:t>TERIMAAN TANPA </a:t>
            </a:r>
            <a:endParaRPr lang="en-US" sz="1700" b="1" dirty="0" smtClean="0">
              <a:solidFill>
                <a:schemeClr val="tx1"/>
              </a:solidFill>
            </a:endParaRPr>
          </a:p>
          <a:p>
            <a:r>
              <a:rPr lang="en-US" sz="1700" b="1" dirty="0" smtClean="0">
                <a:solidFill>
                  <a:schemeClr val="tx1"/>
                </a:solidFill>
              </a:rPr>
              <a:t>BIL -</a:t>
            </a:r>
          </a:p>
          <a:p>
            <a:r>
              <a:rPr lang="en-US" sz="1700" b="1" dirty="0" smtClean="0">
                <a:solidFill>
                  <a:schemeClr val="tx1"/>
                </a:solidFill>
              </a:rPr>
              <a:t>MANUAL</a:t>
            </a:r>
            <a:endParaRPr lang="en-MY" sz="1700" b="1" dirty="0">
              <a:solidFill>
                <a:schemeClr val="tx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rot="5400000">
            <a:off x="7028990" y="2949053"/>
            <a:ext cx="404269" cy="500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Right Arrow 7"/>
          <p:cNvSpPr/>
          <p:nvPr/>
        </p:nvSpPr>
        <p:spPr>
          <a:xfrm rot="10800000">
            <a:off x="2324015" y="3745806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156178" y="836713"/>
            <a:ext cx="5160237" cy="817155"/>
          </a:xfrm>
          <a:prstGeom prst="rect">
            <a:avLst/>
          </a:prstGeom>
          <a:ln cmpd="sng"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b="1" dirty="0"/>
              <a:t>JANA PENYATA PEMUNGUT AUTO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CARA BAYARAN SELAIN DARIPADA EFT / ONLINE </a:t>
            </a:r>
            <a:r>
              <a:rPr lang="en-US" sz="2000" b="1" dirty="0" smtClean="0">
                <a:solidFill>
                  <a:srgbClr val="FF0000"/>
                </a:solidFill>
              </a:rPr>
              <a:t>PAYMENT </a:t>
            </a:r>
            <a:r>
              <a:rPr lang="en-US" sz="2000" b="1" dirty="0">
                <a:solidFill>
                  <a:srgbClr val="FF0000"/>
                </a:solidFill>
              </a:rPr>
              <a:t>(CEK, BANK DRAF, TUNAI, WANG POS)</a:t>
            </a:r>
          </a:p>
          <a:p>
            <a:pPr lvl="0" algn="ctr">
              <a:spcBef>
                <a:spcPct val="20000"/>
              </a:spcBef>
              <a:defRPr/>
            </a:pPr>
            <a:endParaRPr lang="en-US" sz="2000" b="1" dirty="0">
              <a:solidFill>
                <a:srgbClr val="FF0000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b="1" noProof="0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MY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181284" y="1786470"/>
            <a:ext cx="1891399" cy="113847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smtClean="0">
                <a:solidFill>
                  <a:schemeClr val="tx1">
                    <a:tint val="75000"/>
                  </a:schemeClr>
                </a:solidFill>
              </a:rPr>
              <a:t>(REKOD BARU)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Senarai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Semak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6145838" y="1786470"/>
            <a:ext cx="2170577" cy="113847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PENYEMAK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Semak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Kuiri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6148958" y="3528757"/>
            <a:ext cx="2167457" cy="92658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PTJ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Lulus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Kuiri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843808" y="4888324"/>
            <a:ext cx="1532308" cy="628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4" name="TextBox 13"/>
          <p:cNvSpPr txBox="1"/>
          <p:nvPr/>
        </p:nvSpPr>
        <p:spPr>
          <a:xfrm>
            <a:off x="2915816" y="4917068"/>
            <a:ext cx="13685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MODUL </a:t>
            </a:r>
          </a:p>
          <a:p>
            <a:pPr algn="ctr"/>
            <a:r>
              <a:rPr lang="en-US" sz="1100" dirty="0"/>
              <a:t>PENGURUSAN TUNAI</a:t>
            </a:r>
            <a:endParaRPr lang="en-MY" sz="1100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843808" y="5574659"/>
            <a:ext cx="1637130" cy="10947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BN PELULUS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Jana &amp;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Resit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Perbendaharaan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5292080" y="5536395"/>
            <a:ext cx="1785950" cy="11329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400" b="1" dirty="0"/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(Carian PP)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Resit</a:t>
            </a:r>
            <a:r>
              <a:rPr lang="en-US" sz="14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tint val="75000"/>
                  </a:schemeClr>
                </a:solidFill>
              </a:rPr>
              <a:t>Perbendaharaan</a:t>
            </a:r>
            <a:endParaRPr lang="en-US" sz="1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5248094" y="2120144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3568" y="335550"/>
            <a:ext cx="7772400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MODUL AKAUN BELUM TERIMA</a:t>
            </a:r>
            <a:endParaRPr lang="en-MY" dirty="0"/>
          </a:p>
        </p:txBody>
      </p:sp>
      <p:sp>
        <p:nvSpPr>
          <p:cNvPr id="40" name="Right Arrow 39"/>
          <p:cNvSpPr/>
          <p:nvPr/>
        </p:nvSpPr>
        <p:spPr>
          <a:xfrm rot="10800000">
            <a:off x="5248094" y="3745805"/>
            <a:ext cx="7143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1" name="Bent Arrow 40"/>
          <p:cNvSpPr/>
          <p:nvPr/>
        </p:nvSpPr>
        <p:spPr>
          <a:xfrm flipV="1">
            <a:off x="1082078" y="5202778"/>
            <a:ext cx="1524008" cy="1152128"/>
          </a:xfrm>
          <a:prstGeom prst="bentArrow">
            <a:avLst>
              <a:gd name="adj1" fmla="val 15762"/>
              <a:gd name="adj2" fmla="val 22282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="" xmlns:a16="http://schemas.microsoft.com/office/drawing/2014/main" id="{38846BC1-0E3C-4B24-9C2F-19D5B162E24D}"/>
              </a:ext>
            </a:extLst>
          </p:cNvPr>
          <p:cNvSpPr txBox="1">
            <a:spLocks/>
          </p:cNvSpPr>
          <p:nvPr/>
        </p:nvSpPr>
        <p:spPr>
          <a:xfrm>
            <a:off x="406201" y="1807692"/>
            <a:ext cx="1789535" cy="111725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PTJ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Sah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Simpan</a:t>
            </a:r>
            <a:endParaRPr lang="en-US" sz="13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MY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406201" y="3356992"/>
            <a:ext cx="1789534" cy="127769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500" b="1" dirty="0"/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300" b="1" i="1" dirty="0">
                <a:solidFill>
                  <a:schemeClr val="tx1">
                    <a:tint val="75000"/>
                  </a:schemeClr>
                </a:solidFill>
              </a:rPr>
              <a:t>Dashboard</a:t>
            </a:r>
            <a:br>
              <a:rPr lang="en-US" sz="1300" b="1" i="1" dirty="0">
                <a:solidFill>
                  <a:schemeClr val="tx1">
                    <a:tint val="75000"/>
                  </a:schemeClr>
                </a:solidFill>
              </a:rPr>
            </a:b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Kemaskini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Slip Bank)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300" b="1" i="1" dirty="0">
                <a:solidFill>
                  <a:schemeClr val="tx1">
                    <a:tint val="75000"/>
                  </a:schemeClr>
                </a:solidFill>
              </a:rPr>
              <a:t>Key In 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semula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No. Slip Bank</a:t>
            </a:r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3181284" y="3356992"/>
            <a:ext cx="1891398" cy="12701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500" b="1" dirty="0"/>
              <a:t>PTJ PENYEDIA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300" b="1" i="1" dirty="0">
                <a:solidFill>
                  <a:srgbClr val="898989"/>
                </a:solidFill>
              </a:rPr>
              <a:t>Dashboard</a:t>
            </a:r>
            <a:r>
              <a:rPr lang="en-US" sz="1300" b="1" i="1" dirty="0">
                <a:solidFill>
                  <a:schemeClr val="tx1">
                    <a:tint val="75000"/>
                  </a:schemeClr>
                </a:solidFill>
              </a:rPr>
              <a:t>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(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Kemaskini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Slip Bank)</a:t>
            </a:r>
            <a:endParaRPr lang="en-US" sz="1300" b="1" i="1" dirty="0">
              <a:solidFill>
                <a:schemeClr val="tx1">
                  <a:tint val="75000"/>
                </a:schemeClr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Cetak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Slip Bank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utk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dibawa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1">
                    <a:tint val="75000"/>
                  </a:schemeClr>
                </a:solidFill>
              </a:rPr>
              <a:t>ke</a:t>
            </a:r>
            <a:r>
              <a:rPr lang="en-US" sz="1300" b="1" dirty="0">
                <a:solidFill>
                  <a:schemeClr val="tx1">
                    <a:tint val="75000"/>
                  </a:schemeClr>
                </a:solidFill>
              </a:rPr>
              <a:t> Bank</a:t>
            </a:r>
          </a:p>
        </p:txBody>
      </p:sp>
      <p:sp>
        <p:nvSpPr>
          <p:cNvPr id="24" name="Right Arrow 23"/>
          <p:cNvSpPr/>
          <p:nvPr/>
        </p:nvSpPr>
        <p:spPr>
          <a:xfrm>
            <a:off x="4644008" y="5877272"/>
            <a:ext cx="438651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66670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2283</TotalTime>
  <Words>1119</Words>
  <Application>Microsoft Office PowerPoint</Application>
  <PresentationFormat>On-screen Show (4:3)</PresentationFormat>
  <Paragraphs>416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MODUL AKAUN BELUM TERIMA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AKAUN BELUM TERIMA</dc:title>
  <dc:creator>afiza</dc:creator>
  <cp:lastModifiedBy>Siti Nor Aina bt. Ahmad</cp:lastModifiedBy>
  <cp:revision>132</cp:revision>
  <dcterms:created xsi:type="dcterms:W3CDTF">2016-11-23T12:46:39Z</dcterms:created>
  <dcterms:modified xsi:type="dcterms:W3CDTF">2020-07-09T09:36:49Z</dcterms:modified>
</cp:coreProperties>
</file>