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59" r:id="rId3"/>
    <p:sldId id="267" r:id="rId4"/>
    <p:sldId id="261" r:id="rId5"/>
    <p:sldId id="263" r:id="rId6"/>
    <p:sldId id="256" r:id="rId7"/>
    <p:sldId id="258" r:id="rId8"/>
    <p:sldId id="269" r:id="rId9"/>
    <p:sldId id="260" r:id="rId10"/>
    <p:sldId id="268" r:id="rId11"/>
    <p:sldId id="264" r:id="rId12"/>
    <p:sldId id="262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66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00" autoAdjust="0"/>
  </p:normalViewPr>
  <p:slideViewPr>
    <p:cSldViewPr>
      <p:cViewPr varScale="1">
        <p:scale>
          <a:sx n="65" d="100"/>
          <a:sy n="65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2F24E-0434-48DD-89FF-E1D259A74BEE}" type="datetimeFigureOut">
              <a:rPr lang="en-MY" smtClean="0"/>
              <a:t>22/7/2020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28E10-255A-4B72-8CE4-05248C13B2D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35654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225C-C7AA-4C5C-8C96-BA97459949B2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0608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7/22/2020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7/22/2020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7/22/2020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7/22/2020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7/22/2020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7/22/2020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7/22/2020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7/22/2020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7/22/2020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7/22/2020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E679-8DC2-411C-AC55-7D19768833C9}" type="datetimeFigureOut">
              <a:rPr lang="en-US" smtClean="0"/>
              <a:pPr/>
              <a:t>7/22/2020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E679-8DC2-411C-AC55-7D19768833C9}" type="datetimeFigureOut">
              <a:rPr lang="en-US" smtClean="0"/>
              <a:pPr/>
              <a:t>7/22/2020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504F4-8FC0-49E9-B0F8-17B07040E211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" r="1559" b="391"/>
          <a:stretch>
            <a:fillRect/>
          </a:stretch>
        </p:blipFill>
        <p:spPr bwMode="auto">
          <a:xfrm>
            <a:off x="0" y="1603673"/>
            <a:ext cx="5547215" cy="524289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24163" y="1268413"/>
            <a:ext cx="6319837" cy="46815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950" b="1" dirty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4950" b="1" dirty="0">
                <a:latin typeface="Berlin Sans FB Demi" panose="020E0802020502020306" pitchFamily="34" charset="0"/>
              </a:rPr>
              <a:t>ALIRAN PROSES </a:t>
            </a:r>
          </a:p>
          <a:p>
            <a:pPr marL="0" indent="0" algn="ctr">
              <a:buNone/>
            </a:pPr>
            <a:endParaRPr lang="en-US" sz="1800" b="1" dirty="0">
              <a:latin typeface="Berlin Sans FB Demi" panose="020E0802020502020306" pitchFamily="34" charset="0"/>
            </a:endParaRPr>
          </a:p>
          <a:p>
            <a:pPr marL="0" indent="0" algn="ctr">
              <a:buNone/>
            </a:pPr>
            <a:r>
              <a:rPr lang="en-US" sz="3600" b="1" dirty="0">
                <a:latin typeface="Berlin Sans FB Demi" panose="020E0802020502020306" pitchFamily="34" charset="0"/>
              </a:rPr>
              <a:t>       MODUL </a:t>
            </a:r>
          </a:p>
          <a:p>
            <a:pPr marL="0" indent="0" algn="ctr">
              <a:buNone/>
            </a:pPr>
            <a:r>
              <a:rPr lang="en-US" sz="3600" b="1" dirty="0">
                <a:latin typeface="Berlin Sans FB Demi" panose="020E0802020502020306" pitchFamily="34" charset="0"/>
              </a:rPr>
              <a:t>       PENDAHULUAN DAN TUNTUTAN</a:t>
            </a:r>
          </a:p>
        </p:txBody>
      </p:sp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096" y="5680953"/>
            <a:ext cx="1589400" cy="556359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9" y="357391"/>
            <a:ext cx="653296" cy="55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489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00232" y="116632"/>
            <a:ext cx="5357850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/>
              <a:t>MODUL PENDAHULUAN</a:t>
            </a:r>
            <a:endParaRPr lang="en-MY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169696" y="739730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PENDAHULUAN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PELBAGAI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64772" y="938468"/>
            <a:ext cx="1957823" cy="7386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</a:rPr>
              <a:t>PENYELESAIAN PENDAHULUAN PELBAGAI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86428" y="1798127"/>
            <a:ext cx="1714512" cy="42862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</p:txBody>
      </p:sp>
      <p:sp>
        <p:nvSpPr>
          <p:cNvPr id="56" name="Right Arrow 55"/>
          <p:cNvSpPr/>
          <p:nvPr/>
        </p:nvSpPr>
        <p:spPr>
          <a:xfrm rot="5572820">
            <a:off x="996008" y="2281945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37095" y="2636378"/>
            <a:ext cx="1714512" cy="42862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BN PENGESAH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86428" y="3509016"/>
            <a:ext cx="1714512" cy="51523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prstClr val="white"/>
                </a:solidFill>
                <a:latin typeface="Calibri"/>
              </a:rPr>
              <a:t>BN/PKN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PELULUS</a:t>
            </a:r>
          </a:p>
        </p:txBody>
      </p:sp>
      <p:sp>
        <p:nvSpPr>
          <p:cNvPr id="59" name="Right Arrow 58"/>
          <p:cNvSpPr/>
          <p:nvPr/>
        </p:nvSpPr>
        <p:spPr>
          <a:xfrm rot="5572820">
            <a:off x="1009623" y="3159352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3439285" y="1813922"/>
            <a:ext cx="1714512" cy="642942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AKAUN BELUM TERIMA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Right Arrow 62"/>
          <p:cNvSpPr/>
          <p:nvPr/>
        </p:nvSpPr>
        <p:spPr>
          <a:xfrm rot="1381068">
            <a:off x="2120766" y="3994115"/>
            <a:ext cx="1152154" cy="22262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396948" y="2572944"/>
            <a:ext cx="1755476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UNTUK KES : PENDAHULUAN TERLEBIH/MEMPUNYAI BAKI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329032" y="3937644"/>
            <a:ext cx="1846475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UNTUK KES : PENDAHULUAN TIDAK MENCUKUPI</a:t>
            </a:r>
          </a:p>
        </p:txBody>
      </p:sp>
      <p:sp>
        <p:nvSpPr>
          <p:cNvPr id="44" name="Right Arrow 43"/>
          <p:cNvSpPr/>
          <p:nvPr/>
        </p:nvSpPr>
        <p:spPr>
          <a:xfrm rot="19707508">
            <a:off x="2141552" y="3082528"/>
            <a:ext cx="1152154" cy="22262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Right Arrow 50"/>
          <p:cNvSpPr/>
          <p:nvPr/>
        </p:nvSpPr>
        <p:spPr>
          <a:xfrm rot="21373972">
            <a:off x="5345780" y="1864360"/>
            <a:ext cx="346577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884340" y="1746439"/>
            <a:ext cx="1268905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AC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err="1">
                <a:solidFill>
                  <a:prstClr val="black"/>
                </a:solidFill>
                <a:latin typeface="Calibri"/>
              </a:rPr>
              <a:t>Pulangan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alibri"/>
              </a:rPr>
              <a:t>balik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alibri"/>
              </a:rPr>
              <a:t>Pendahuluan</a:t>
            </a: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439285" y="1192990"/>
            <a:ext cx="1714512" cy="58035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white"/>
                </a:solidFill>
                <a:latin typeface="Calibri"/>
              </a:rPr>
              <a:t>(</a:t>
            </a:r>
            <a:r>
              <a:rPr lang="en-US" dirty="0" err="1">
                <a:solidFill>
                  <a:prstClr val="white"/>
                </a:solidFill>
                <a:latin typeface="Calibri"/>
              </a:rPr>
              <a:t>rekod</a:t>
            </a:r>
            <a:r>
              <a:rPr lang="en-US" dirty="0">
                <a:solidFill>
                  <a:prstClr val="white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Calibri"/>
              </a:rPr>
              <a:t>baru</a:t>
            </a:r>
            <a:r>
              <a:rPr lang="en-US" dirty="0">
                <a:solidFill>
                  <a:prstClr val="white"/>
                </a:solidFill>
                <a:latin typeface="Calibri"/>
              </a:rPr>
              <a:t>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675507" y="1266897"/>
            <a:ext cx="1714512" cy="42862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PELULUS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420291" y="4735127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rekod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180543" y="5416832"/>
            <a:ext cx="242889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Arahan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Bayaran</a:t>
            </a: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691981" y="4869321"/>
            <a:ext cx="141961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PENYEMAK</a:t>
            </a:r>
          </a:p>
        </p:txBody>
      </p:sp>
      <p:sp>
        <p:nvSpPr>
          <p:cNvPr id="68" name="Right Arrow 67"/>
          <p:cNvSpPr/>
          <p:nvPr/>
        </p:nvSpPr>
        <p:spPr>
          <a:xfrm rot="21373972">
            <a:off x="5221701" y="4927900"/>
            <a:ext cx="346577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541777" y="4853754"/>
            <a:ext cx="1428760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PELULUS</a:t>
            </a:r>
          </a:p>
        </p:txBody>
      </p:sp>
      <p:sp>
        <p:nvSpPr>
          <p:cNvPr id="70" name="Oval 69"/>
          <p:cNvSpPr/>
          <p:nvPr/>
        </p:nvSpPr>
        <p:spPr>
          <a:xfrm>
            <a:off x="7358082" y="3065006"/>
            <a:ext cx="1714512" cy="642942"/>
          </a:xfrm>
          <a:prstGeom prst="ellipse">
            <a:avLst/>
          </a:prstGeom>
          <a:solidFill>
            <a:schemeClr val="accent6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AKAUN BELUM BAYAR (AP)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7393992" y="5581194"/>
            <a:ext cx="1714512" cy="6429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PENGURUSAN TUNAI (CM)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536868" y="6308634"/>
            <a:ext cx="1428760" cy="42862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BN PELULUS</a:t>
            </a:r>
          </a:p>
        </p:txBody>
      </p:sp>
      <p:sp>
        <p:nvSpPr>
          <p:cNvPr id="2" name="Right Arrow 1"/>
          <p:cNvSpPr/>
          <p:nvPr/>
        </p:nvSpPr>
        <p:spPr>
          <a:xfrm>
            <a:off x="7169685" y="4990214"/>
            <a:ext cx="140575" cy="16663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8107232" y="5363779"/>
            <a:ext cx="288032" cy="174823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ounded Rectangle 78"/>
          <p:cNvSpPr/>
          <p:nvPr/>
        </p:nvSpPr>
        <p:spPr>
          <a:xfrm>
            <a:off x="6175573" y="6345541"/>
            <a:ext cx="1214446" cy="35719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POSTING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CETAK EFT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7644025" y="4303721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CETAK BAUCER BAYARAN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7644025" y="3777721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INTERGRASI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Calibri"/>
              </a:rPr>
              <a:t>DALAMAN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77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00232" y="357166"/>
            <a:ext cx="5357850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MODUL TUNTUTAN</a:t>
            </a:r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1855952" y="3433773"/>
            <a:ext cx="113115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/>
              <a:t>PTJ PENYEDIA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142844" y="3437626"/>
            <a:ext cx="112832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PTJ PENYEMAK</a:t>
            </a:r>
            <a:endParaRPr lang="en-MY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95536" y="965604"/>
            <a:ext cx="79626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TUNTUTAN PERJALANAN / TUNTUTAN LEBIH MASA / TUNTUTAN LAIN/ TUNTUTAN PENCERAMAH </a:t>
            </a:r>
            <a:endParaRPr lang="en-MY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5957630" y="2205928"/>
            <a:ext cx="242889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Modul</a:t>
            </a:r>
            <a:r>
              <a:rPr lang="en-US" sz="1400" dirty="0"/>
              <a:t> </a:t>
            </a:r>
            <a:r>
              <a:rPr lang="en-US" sz="1400" dirty="0" err="1"/>
              <a:t>Tuntutan</a:t>
            </a:r>
            <a:endParaRPr lang="en-MY" sz="1400" dirty="0"/>
          </a:p>
        </p:txBody>
      </p:sp>
      <p:sp>
        <p:nvSpPr>
          <p:cNvPr id="18" name="Rectangle 17"/>
          <p:cNvSpPr/>
          <p:nvPr/>
        </p:nvSpPr>
        <p:spPr>
          <a:xfrm>
            <a:off x="492076" y="5246608"/>
            <a:ext cx="1428760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</a:p>
        </p:txBody>
      </p:sp>
      <p:sp>
        <p:nvSpPr>
          <p:cNvPr id="19" name="Oval 18"/>
          <p:cNvSpPr/>
          <p:nvPr/>
        </p:nvSpPr>
        <p:spPr>
          <a:xfrm>
            <a:off x="6672010" y="4476896"/>
            <a:ext cx="1714512" cy="642942"/>
          </a:xfrm>
          <a:prstGeom prst="ellipse">
            <a:avLst/>
          </a:prstGeom>
          <a:solidFill>
            <a:schemeClr val="accent6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MODUL AKAUN BELUM BAYAR (AP)</a:t>
            </a:r>
            <a:endParaRPr lang="en-MY" sz="12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7607605" y="6162402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CETAK BAUCER BAYARAN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07504" y="6309320"/>
            <a:ext cx="1214446" cy="285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CARIAN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376875" y="4495728"/>
            <a:ext cx="1714512" cy="6429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MODUL PENGURUSAN TUNAI (CM)</a:t>
            </a:r>
            <a:endParaRPr lang="en-MY" sz="1200" b="1" dirty="0"/>
          </a:p>
        </p:txBody>
      </p:sp>
      <p:sp>
        <p:nvSpPr>
          <p:cNvPr id="24" name="Rectangle 23"/>
          <p:cNvSpPr/>
          <p:nvPr/>
        </p:nvSpPr>
        <p:spPr>
          <a:xfrm>
            <a:off x="4509388" y="5259304"/>
            <a:ext cx="1428760" cy="42862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PELULUS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616544" y="6237312"/>
            <a:ext cx="1251599" cy="35719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POSTING </a:t>
            </a:r>
          </a:p>
          <a:p>
            <a:pPr algn="ctr"/>
            <a:r>
              <a:rPr lang="en-US" sz="1100" b="1" dirty="0">
                <a:solidFill>
                  <a:schemeClr val="bg1"/>
                </a:solidFill>
              </a:rPr>
              <a:t>CETAK EFT</a:t>
            </a:r>
            <a:endParaRPr lang="en-MY" sz="1100" b="1" dirty="0">
              <a:solidFill>
                <a:schemeClr val="bg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95536" y="4553793"/>
            <a:ext cx="1714512" cy="642942"/>
          </a:xfrm>
          <a:prstGeom prst="ellipse">
            <a:avLst/>
          </a:prstGeom>
          <a:solidFill>
            <a:schemeClr val="accent6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MODUL AKAUN BELUM BAYAR (AP)</a:t>
            </a:r>
            <a:endParaRPr lang="en-MY" sz="1200" b="1" dirty="0"/>
          </a:p>
        </p:txBody>
      </p:sp>
      <p:sp>
        <p:nvSpPr>
          <p:cNvPr id="27" name="Rectangle 26"/>
          <p:cNvSpPr/>
          <p:nvPr/>
        </p:nvSpPr>
        <p:spPr>
          <a:xfrm>
            <a:off x="6752547" y="5238422"/>
            <a:ext cx="1585122" cy="42619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6922043" y="5754380"/>
            <a:ext cx="1214446" cy="285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CARIAN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619672" y="6237312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CETAK BAUCER BAYARAN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44" name="Right Arrow 43"/>
          <p:cNvSpPr/>
          <p:nvPr/>
        </p:nvSpPr>
        <p:spPr>
          <a:xfrm rot="5400000">
            <a:off x="7411047" y="2956969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7" name="Right Arrow 46"/>
          <p:cNvSpPr/>
          <p:nvPr/>
        </p:nvSpPr>
        <p:spPr>
          <a:xfrm rot="10800000">
            <a:off x="6269260" y="3570846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8" name="Right Arrow 47"/>
          <p:cNvSpPr/>
          <p:nvPr/>
        </p:nvSpPr>
        <p:spPr>
          <a:xfrm rot="10800000">
            <a:off x="3112508" y="3598970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0" name="Cloud 29"/>
          <p:cNvSpPr/>
          <p:nvPr/>
        </p:nvSpPr>
        <p:spPr>
          <a:xfrm>
            <a:off x="812931" y="1757120"/>
            <a:ext cx="3063314" cy="124170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31" name="TextBox 30"/>
          <p:cNvSpPr txBox="1"/>
          <p:nvPr/>
        </p:nvSpPr>
        <p:spPr>
          <a:xfrm>
            <a:off x="1907704" y="1907540"/>
            <a:ext cx="926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PORTAL</a:t>
            </a:r>
            <a:endParaRPr lang="en-MY" b="1" dirty="0"/>
          </a:p>
        </p:txBody>
      </p:sp>
      <p:sp>
        <p:nvSpPr>
          <p:cNvPr id="35" name="Right Arrow 34"/>
          <p:cNvSpPr/>
          <p:nvPr/>
        </p:nvSpPr>
        <p:spPr>
          <a:xfrm>
            <a:off x="4139952" y="2282002"/>
            <a:ext cx="1714512" cy="642942"/>
          </a:xfrm>
          <a:prstGeom prst="rightArrow">
            <a:avLst/>
          </a:prstGeom>
          <a:noFill/>
          <a:ln w="28575"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6" name="Flowchart: Punched Tape 35"/>
          <p:cNvSpPr/>
          <p:nvPr/>
        </p:nvSpPr>
        <p:spPr>
          <a:xfrm>
            <a:off x="6143636" y="1785926"/>
            <a:ext cx="2071702" cy="1214446"/>
          </a:xfrm>
          <a:prstGeom prst="flowChartPunchedTap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7" name="TextBox 36"/>
          <p:cNvSpPr txBox="1"/>
          <p:nvPr/>
        </p:nvSpPr>
        <p:spPr>
          <a:xfrm>
            <a:off x="794306" y="3022389"/>
            <a:ext cx="157163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Arahan</a:t>
            </a:r>
            <a:r>
              <a:rPr lang="en-US" sz="1400" dirty="0"/>
              <a:t> </a:t>
            </a:r>
            <a:r>
              <a:rPr lang="en-US" sz="1400" dirty="0" err="1"/>
              <a:t>Bayaran</a:t>
            </a:r>
            <a:endParaRPr lang="en-MY" sz="1400" dirty="0"/>
          </a:p>
        </p:txBody>
      </p:sp>
      <p:sp>
        <p:nvSpPr>
          <p:cNvPr id="38" name="Rectangle 37"/>
          <p:cNvSpPr/>
          <p:nvPr/>
        </p:nvSpPr>
        <p:spPr>
          <a:xfrm>
            <a:off x="6723572" y="3389556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PTJ PENYEDIA</a:t>
            </a:r>
          </a:p>
          <a:p>
            <a:pPr algn="ctr"/>
            <a:r>
              <a:rPr lang="en-US" sz="1400" dirty="0"/>
              <a:t>(</a:t>
            </a:r>
            <a:r>
              <a:rPr lang="en-US" sz="1400" dirty="0" err="1"/>
              <a:t>rekod</a:t>
            </a:r>
            <a:r>
              <a:rPr lang="en-US" sz="1400" dirty="0"/>
              <a:t> </a:t>
            </a:r>
            <a:r>
              <a:rPr lang="en-US" sz="1400" dirty="0" err="1"/>
              <a:t>baru</a:t>
            </a:r>
            <a:r>
              <a:rPr lang="en-US" sz="1400" dirty="0"/>
              <a:t>)</a:t>
            </a:r>
            <a:endParaRPr lang="en-MY" sz="1400" dirty="0"/>
          </a:p>
        </p:txBody>
      </p:sp>
      <p:sp>
        <p:nvSpPr>
          <p:cNvPr id="41" name="Rectangle 40"/>
          <p:cNvSpPr/>
          <p:nvPr/>
        </p:nvSpPr>
        <p:spPr>
          <a:xfrm>
            <a:off x="3587911" y="3415458"/>
            <a:ext cx="965623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PTJ PELULUS</a:t>
            </a:r>
            <a:endParaRPr lang="en-MY" sz="1400" dirty="0"/>
          </a:p>
        </p:txBody>
      </p:sp>
      <p:sp>
        <p:nvSpPr>
          <p:cNvPr id="42" name="Right Arrow 41"/>
          <p:cNvSpPr/>
          <p:nvPr/>
        </p:nvSpPr>
        <p:spPr>
          <a:xfrm rot="5400000">
            <a:off x="673541" y="4133854"/>
            <a:ext cx="339435" cy="40069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4" name="Right Arrow 53"/>
          <p:cNvSpPr/>
          <p:nvPr/>
        </p:nvSpPr>
        <p:spPr>
          <a:xfrm rot="10800000">
            <a:off x="1332342" y="3634688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6" name="Right Arrow 55"/>
          <p:cNvSpPr/>
          <p:nvPr/>
        </p:nvSpPr>
        <p:spPr>
          <a:xfrm>
            <a:off x="2421530" y="5063448"/>
            <a:ext cx="1650404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7" name="Right Arrow 56"/>
          <p:cNvSpPr/>
          <p:nvPr/>
        </p:nvSpPr>
        <p:spPr>
          <a:xfrm>
            <a:off x="6091387" y="5063448"/>
            <a:ext cx="515381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8" name="Up Ribbon 57"/>
          <p:cNvSpPr/>
          <p:nvPr/>
        </p:nvSpPr>
        <p:spPr>
          <a:xfrm>
            <a:off x="2231799" y="1242874"/>
            <a:ext cx="4643470" cy="428628"/>
          </a:xfrm>
          <a:prstGeom prst="ribbon2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9" name="TextBox 58"/>
          <p:cNvSpPr txBox="1"/>
          <p:nvPr/>
        </p:nvSpPr>
        <p:spPr>
          <a:xfrm>
            <a:off x="3857620" y="1253164"/>
            <a:ext cx="1517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KAKITANGAN </a:t>
            </a:r>
            <a:endParaRPr lang="en-MY" b="1" dirty="0"/>
          </a:p>
        </p:txBody>
      </p:sp>
      <p:sp>
        <p:nvSpPr>
          <p:cNvPr id="39" name="Rectangle 38"/>
          <p:cNvSpPr/>
          <p:nvPr/>
        </p:nvSpPr>
        <p:spPr>
          <a:xfrm>
            <a:off x="5076911" y="3377942"/>
            <a:ext cx="109638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BN PENGESAH</a:t>
            </a:r>
            <a:endParaRPr lang="en-MY" sz="1400" dirty="0"/>
          </a:p>
        </p:txBody>
      </p:sp>
      <p:sp>
        <p:nvSpPr>
          <p:cNvPr id="40" name="Right Arrow 39"/>
          <p:cNvSpPr/>
          <p:nvPr/>
        </p:nvSpPr>
        <p:spPr>
          <a:xfrm rot="10800000">
            <a:off x="4644653" y="3594053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3" name="Rounded Rectangle 42"/>
          <p:cNvSpPr/>
          <p:nvPr/>
        </p:nvSpPr>
        <p:spPr>
          <a:xfrm>
            <a:off x="4616544" y="5811416"/>
            <a:ext cx="1251600" cy="35388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</a:rPr>
              <a:t>MENU-POST BAYARAN</a:t>
            </a:r>
            <a:endParaRPr lang="en-MY" sz="1100" b="1" dirty="0">
              <a:solidFill>
                <a:schemeClr val="bg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67544" y="5796880"/>
            <a:ext cx="1562941" cy="36842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Dashboard- </a:t>
            </a:r>
            <a:r>
              <a:rPr lang="en-US" sz="1100" b="1" dirty="0" err="1">
                <a:solidFill>
                  <a:schemeClr val="tx1"/>
                </a:solidFill>
              </a:rPr>
              <a:t>Integrasi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  <a:r>
              <a:rPr lang="en-US" sz="1100" b="1" dirty="0" err="1">
                <a:solidFill>
                  <a:schemeClr val="tx1"/>
                </a:solidFill>
              </a:rPr>
              <a:t>Dalaman</a:t>
            </a:r>
            <a:endParaRPr lang="en-MY" sz="1100" b="1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15616" y="2257127"/>
            <a:ext cx="242889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Tuntutan</a:t>
            </a:r>
            <a:endParaRPr lang="en-MY" sz="1400" dirty="0"/>
          </a:p>
        </p:txBody>
      </p:sp>
      <p:sp>
        <p:nvSpPr>
          <p:cNvPr id="49" name="TextBox 48"/>
          <p:cNvSpPr txBox="1"/>
          <p:nvPr/>
        </p:nvSpPr>
        <p:spPr>
          <a:xfrm>
            <a:off x="3707904" y="1779828"/>
            <a:ext cx="242889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Rekod</a:t>
            </a:r>
            <a:r>
              <a:rPr lang="en-US" sz="1400" dirty="0"/>
              <a:t> </a:t>
            </a:r>
            <a:r>
              <a:rPr lang="en-US" sz="1400" dirty="0" err="1"/>
              <a:t>Dihantar</a:t>
            </a:r>
            <a:r>
              <a:rPr lang="en-US" sz="1400" dirty="0"/>
              <a:t> </a:t>
            </a:r>
            <a:r>
              <a:rPr lang="en-US" sz="1400" dirty="0" err="1"/>
              <a:t>Ke</a:t>
            </a:r>
            <a:r>
              <a:rPr lang="en-US" sz="1400" dirty="0"/>
              <a:t> </a:t>
            </a:r>
            <a:r>
              <a:rPr lang="en-US" sz="1400" dirty="0" err="1"/>
              <a:t>Sistem</a:t>
            </a:r>
            <a:r>
              <a:rPr lang="en-US" sz="1400" dirty="0"/>
              <a:t> </a:t>
            </a:r>
            <a:r>
              <a:rPr lang="en-US" sz="1400" dirty="0" err="1"/>
              <a:t>iSPEKS</a:t>
            </a:r>
            <a:endParaRPr lang="en-MY" sz="1400" dirty="0"/>
          </a:p>
        </p:txBody>
      </p:sp>
      <p:sp>
        <p:nvSpPr>
          <p:cNvPr id="50" name="Rounded Rectangle 49"/>
          <p:cNvSpPr/>
          <p:nvPr/>
        </p:nvSpPr>
        <p:spPr>
          <a:xfrm>
            <a:off x="6349077" y="6162402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INTERGRASI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Calibri"/>
              </a:rPr>
              <a:t>DALAMAN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4122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6084165" y="2294523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6757354" y="2032354"/>
            <a:ext cx="1664345" cy="73020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PENGESAH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190324" y="2283140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8" name="Right Arrow 7"/>
          <p:cNvSpPr/>
          <p:nvPr/>
        </p:nvSpPr>
        <p:spPr>
          <a:xfrm rot="5400000">
            <a:off x="7440983" y="3153915"/>
            <a:ext cx="354204" cy="30113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1" name="TextBox 10"/>
          <p:cNvSpPr txBox="1"/>
          <p:nvPr/>
        </p:nvSpPr>
        <p:spPr>
          <a:xfrm>
            <a:off x="2840885" y="4137686"/>
            <a:ext cx="2860951" cy="415498"/>
          </a:xfrm>
          <a:prstGeom prst="rect">
            <a:avLst/>
          </a:prstGeom>
          <a:gradFill>
            <a:gsLst>
              <a:gs pos="0">
                <a:srgbClr val="FFFF00"/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</a:gra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28600" indent="-228600" algn="ctr">
              <a:buAutoNum type="arabicPeriod"/>
            </a:pPr>
            <a:r>
              <a:rPr lang="en-US" sz="1200" b="1" dirty="0">
                <a:solidFill>
                  <a:schemeClr val="tx1"/>
                </a:solidFill>
              </a:rPr>
              <a:t>LAPORAN BAUCAR JURNAL</a:t>
            </a:r>
          </a:p>
          <a:p>
            <a:pPr algn="ctr"/>
            <a:r>
              <a:rPr lang="en-US" sz="900" b="1" dirty="0">
                <a:solidFill>
                  <a:schemeClr val="tx1"/>
                </a:solidFill>
              </a:rPr>
              <a:t> </a:t>
            </a:r>
            <a:endParaRPr lang="en-MY" sz="900" b="1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 flipH="1">
            <a:off x="5865289" y="3765890"/>
            <a:ext cx="576066" cy="371796"/>
          </a:xfrm>
          <a:prstGeom prst="rightArrow">
            <a:avLst/>
          </a:prstGeom>
          <a:noFill/>
          <a:ln>
            <a:gradFill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5400000" scaled="0"/>
            </a:gra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3" name="TextBox 12"/>
          <p:cNvSpPr txBox="1"/>
          <p:nvPr/>
        </p:nvSpPr>
        <p:spPr>
          <a:xfrm>
            <a:off x="3472805" y="3765890"/>
            <a:ext cx="1629827" cy="307777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Laporan</a:t>
            </a:r>
            <a:endParaRPr lang="en-MY" sz="1400" b="1" dirty="0"/>
          </a:p>
        </p:txBody>
      </p:sp>
      <p:sp>
        <p:nvSpPr>
          <p:cNvPr id="14" name="Rounded Rectangle 20">
            <a:extLst>
              <a:ext uri="{FF2B5EF4-FFF2-40B4-BE49-F238E27FC236}">
                <a16:creationId xmlns:a16="http://schemas.microsoft.com/office/drawing/2014/main" id="{72F10062-19A8-440E-9B69-04CCF805A60D}"/>
              </a:ext>
            </a:extLst>
          </p:cNvPr>
          <p:cNvSpPr/>
          <p:nvPr/>
        </p:nvSpPr>
        <p:spPr>
          <a:xfrm>
            <a:off x="7024713" y="5048011"/>
            <a:ext cx="1214446" cy="613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CETAK BAUCAR JURNAL</a:t>
            </a:r>
            <a:endParaRPr lang="en-MY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ounded Rectangle 20">
            <a:extLst>
              <a:ext uri="{FF2B5EF4-FFF2-40B4-BE49-F238E27FC236}">
                <a16:creationId xmlns:a16="http://schemas.microsoft.com/office/drawing/2014/main" id="{55DA50F7-D682-4BE5-8B75-756E2F25B9F7}"/>
              </a:ext>
            </a:extLst>
          </p:cNvPr>
          <p:cNvSpPr/>
          <p:nvPr/>
        </p:nvSpPr>
        <p:spPr>
          <a:xfrm>
            <a:off x="7024713" y="4484132"/>
            <a:ext cx="1214446" cy="50773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Carian</a:t>
            </a:r>
            <a:endParaRPr lang="en-MY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3"/>
          <p:cNvSpPr txBox="1">
            <a:spLocks/>
          </p:cNvSpPr>
          <p:nvPr/>
        </p:nvSpPr>
        <p:spPr>
          <a:xfrm>
            <a:off x="1666863" y="454046"/>
            <a:ext cx="6101790" cy="760010"/>
          </a:xfrm>
          <a:prstGeom prst="rect">
            <a:avLst/>
          </a:prstGeom>
          <a:ln w="19050" cmpd="sng">
            <a:solidFill>
              <a:schemeClr val="accent1">
                <a:alpha val="76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MODUL PENDAHULUAN</a:t>
            </a:r>
            <a:endParaRPr lang="en-MY" dirty="0"/>
          </a:p>
        </p:txBody>
      </p:sp>
      <p:sp>
        <p:nvSpPr>
          <p:cNvPr id="17" name="TextBox 16"/>
          <p:cNvSpPr txBox="1"/>
          <p:nvPr/>
        </p:nvSpPr>
        <p:spPr>
          <a:xfrm>
            <a:off x="3428992" y="1239143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JURNAL NORMAL</a:t>
            </a:r>
            <a:endParaRPr lang="en-MY" sz="2400" b="1" dirty="0">
              <a:solidFill>
                <a:srgbClr val="C0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02508" y="2093119"/>
            <a:ext cx="1704686" cy="669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PTJ PENYEDIA</a:t>
            </a:r>
          </a:p>
          <a:p>
            <a:pPr algn="ctr"/>
            <a:r>
              <a:rPr lang="en-US" sz="1600" b="1" dirty="0"/>
              <a:t>(</a:t>
            </a:r>
            <a:r>
              <a:rPr lang="en-US" sz="1600" b="1" dirty="0" err="1"/>
              <a:t>rekod</a:t>
            </a:r>
            <a:r>
              <a:rPr lang="en-US" sz="1600" b="1" dirty="0"/>
              <a:t> </a:t>
            </a:r>
            <a:r>
              <a:rPr lang="en-US" sz="1600" b="1" dirty="0" err="1"/>
              <a:t>baru</a:t>
            </a:r>
            <a:r>
              <a:rPr lang="en-US" sz="1600" b="1" dirty="0"/>
              <a:t>)</a:t>
            </a:r>
            <a:endParaRPr lang="en-MY" sz="1600" b="1" dirty="0"/>
          </a:p>
        </p:txBody>
      </p:sp>
      <p:sp>
        <p:nvSpPr>
          <p:cNvPr id="19" name="Rectangle 18"/>
          <p:cNvSpPr/>
          <p:nvPr/>
        </p:nvSpPr>
        <p:spPr>
          <a:xfrm>
            <a:off x="4042374" y="2117536"/>
            <a:ext cx="1704686" cy="669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PTJ PENYEMAK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757354" y="3617069"/>
            <a:ext cx="1704686" cy="669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PTJ PELULUS</a:t>
            </a:r>
          </a:p>
        </p:txBody>
      </p:sp>
    </p:spTree>
    <p:extLst>
      <p:ext uri="{BB962C8B-B14F-4D97-AF65-F5344CB8AC3E}">
        <p14:creationId xmlns:p14="http://schemas.microsoft.com/office/powerpoint/2010/main" val="2276252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00232" y="116632"/>
            <a:ext cx="5357850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/>
              <a:t>MODUL PENDAHULUAN</a:t>
            </a:r>
            <a:endParaRPr lang="en-MY" sz="3200" dirty="0"/>
          </a:p>
        </p:txBody>
      </p:sp>
      <p:sp>
        <p:nvSpPr>
          <p:cNvPr id="6" name="Rectangle 5"/>
          <p:cNvSpPr/>
          <p:nvPr/>
        </p:nvSpPr>
        <p:spPr>
          <a:xfrm>
            <a:off x="472061" y="1628800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rekod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0654" y="2786058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BN PENGESAH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15334" y="2035658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rekod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44973" y="836712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PENDAHULUAN DIRI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92243" y="1612120"/>
            <a:ext cx="242889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Arahan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Bayaran</a:t>
            </a: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09316" y="4077566"/>
            <a:ext cx="1428760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PELULUS</a:t>
            </a:r>
          </a:p>
        </p:txBody>
      </p:sp>
      <p:sp>
        <p:nvSpPr>
          <p:cNvPr id="19" name="Oval 18"/>
          <p:cNvSpPr/>
          <p:nvPr/>
        </p:nvSpPr>
        <p:spPr>
          <a:xfrm>
            <a:off x="7447851" y="3300884"/>
            <a:ext cx="1714512" cy="642942"/>
          </a:xfrm>
          <a:prstGeom prst="ellipse">
            <a:avLst/>
          </a:prstGeom>
          <a:solidFill>
            <a:schemeClr val="accent6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AKAUN BELUM BAYAR (AP)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464711" y="4513050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CETAK BAUCER BAYARAN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823630" y="4592813"/>
            <a:ext cx="1214446" cy="285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CARIAN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296788" y="2993954"/>
            <a:ext cx="1714512" cy="6429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PENGURUSAN TUNAI (CM)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414897" y="3722080"/>
            <a:ext cx="1428760" cy="42862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BN PELULUS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5546821" y="4334455"/>
            <a:ext cx="1214446" cy="35719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POSTING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CETAK EFT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3203017" y="2958098"/>
            <a:ext cx="1714512" cy="642942"/>
          </a:xfrm>
          <a:prstGeom prst="ellipse">
            <a:avLst/>
          </a:prstGeom>
          <a:solidFill>
            <a:schemeClr val="accent6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AKAUN BELUM BAYAR (AP)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172152" y="3658074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3464711" y="4163821"/>
            <a:ext cx="1214446" cy="285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CARIAN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823630" y="4941678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CETAK BAUCER BAYARAN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Right Arrow 38"/>
          <p:cNvSpPr/>
          <p:nvPr/>
        </p:nvSpPr>
        <p:spPr>
          <a:xfrm>
            <a:off x="4734900" y="2258123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ight Arrow 39"/>
          <p:cNvSpPr/>
          <p:nvPr/>
        </p:nvSpPr>
        <p:spPr>
          <a:xfrm rot="5400000">
            <a:off x="1128023" y="2364750"/>
            <a:ext cx="33115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639573" y="1865214"/>
            <a:ext cx="141961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PENYEMAK</a:t>
            </a:r>
          </a:p>
        </p:txBody>
      </p:sp>
      <p:sp>
        <p:nvSpPr>
          <p:cNvPr id="46" name="Right Arrow 45"/>
          <p:cNvSpPr/>
          <p:nvPr/>
        </p:nvSpPr>
        <p:spPr>
          <a:xfrm rot="5572820">
            <a:off x="8215316" y="2412051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Right Arrow 47"/>
          <p:cNvSpPr/>
          <p:nvPr/>
        </p:nvSpPr>
        <p:spPr>
          <a:xfrm rot="10800000">
            <a:off x="6979814" y="3800950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Right Arrow 48"/>
          <p:cNvSpPr/>
          <p:nvPr/>
        </p:nvSpPr>
        <p:spPr>
          <a:xfrm rot="10800000">
            <a:off x="4954743" y="3774648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027782" y="2115247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PKN/BN PELULUS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ight Arrow 30"/>
          <p:cNvSpPr/>
          <p:nvPr/>
        </p:nvSpPr>
        <p:spPr>
          <a:xfrm rot="19304414">
            <a:off x="2215841" y="2675718"/>
            <a:ext cx="714380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7247304" y="2203924"/>
            <a:ext cx="256141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47851" y="2836824"/>
            <a:ext cx="161032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Baucar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Bayaran</a:t>
            </a: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7510" y="1177007"/>
            <a:ext cx="242889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Pendahuluan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Diri</a:t>
            </a: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Right Arrow 42"/>
          <p:cNvSpPr/>
          <p:nvPr/>
        </p:nvSpPr>
        <p:spPr>
          <a:xfrm rot="10800000">
            <a:off x="2512865" y="3761418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53043" y="4108532"/>
            <a:ext cx="195782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Tuntutan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Perjalanan</a:t>
            </a: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5154" y="3603660"/>
            <a:ext cx="1988597" cy="41549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PENYELESAIAN PENDAHULUAN DIRI</a:t>
            </a:r>
            <a:endParaRPr kumimoji="0" lang="en-MY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49956" y="4518866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</p:txBody>
      </p:sp>
      <p:sp>
        <p:nvSpPr>
          <p:cNvPr id="56" name="Right Arrow 55"/>
          <p:cNvSpPr/>
          <p:nvPr/>
        </p:nvSpPr>
        <p:spPr>
          <a:xfrm rot="5572820">
            <a:off x="1159536" y="5002684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00623" y="5357117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BN PENGESAH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49956" y="6229755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PELULUS</a:t>
            </a:r>
          </a:p>
        </p:txBody>
      </p:sp>
      <p:sp>
        <p:nvSpPr>
          <p:cNvPr id="59" name="Right Arrow 58"/>
          <p:cNvSpPr/>
          <p:nvPr/>
        </p:nvSpPr>
        <p:spPr>
          <a:xfrm rot="5572820">
            <a:off x="1173151" y="5880091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179512" y="116632"/>
            <a:ext cx="1656184" cy="752311"/>
          </a:xfrm>
          <a:prstGeom prst="cloudCallout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Rekod</a:t>
            </a:r>
            <a:r>
              <a:rPr lang="en-US" dirty="0"/>
              <a:t> Portal</a:t>
            </a:r>
            <a:endParaRPr lang="en-MY" dirty="0"/>
          </a:p>
        </p:txBody>
      </p:sp>
      <p:sp>
        <p:nvSpPr>
          <p:cNvPr id="51" name="Rounded Rectangle 50"/>
          <p:cNvSpPr/>
          <p:nvPr/>
        </p:nvSpPr>
        <p:spPr>
          <a:xfrm>
            <a:off x="7823630" y="5433419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INTERGRASI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Calibri"/>
              </a:rPr>
              <a:t>DALAMAN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5331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00232" y="116632"/>
            <a:ext cx="5357850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/>
              <a:t>MODUL PENDAHULUAN</a:t>
            </a:r>
            <a:endParaRPr lang="en-MY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266826" y="687442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PENDAHULUAN DIRI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89515" y="1387793"/>
            <a:ext cx="1957823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Tuntutan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Perjalanan</a:t>
            </a: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86428" y="1798127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</p:txBody>
      </p:sp>
      <p:sp>
        <p:nvSpPr>
          <p:cNvPr id="56" name="Right Arrow 55"/>
          <p:cNvSpPr/>
          <p:nvPr/>
        </p:nvSpPr>
        <p:spPr>
          <a:xfrm rot="5572820">
            <a:off x="996008" y="2281945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37095" y="2636378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BN PENGESAH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86428" y="3509016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PELULUS</a:t>
            </a:r>
          </a:p>
        </p:txBody>
      </p:sp>
      <p:sp>
        <p:nvSpPr>
          <p:cNvPr id="59" name="Right Arrow 58"/>
          <p:cNvSpPr/>
          <p:nvPr/>
        </p:nvSpPr>
        <p:spPr>
          <a:xfrm rot="5572820">
            <a:off x="1009623" y="3159352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3439285" y="1813922"/>
            <a:ext cx="1714512" cy="642942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AKAUN BELUM TERIMA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Right Arrow 62"/>
          <p:cNvSpPr/>
          <p:nvPr/>
        </p:nvSpPr>
        <p:spPr>
          <a:xfrm rot="1381068">
            <a:off x="2120766" y="3994115"/>
            <a:ext cx="1152154" cy="22262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396948" y="2572944"/>
            <a:ext cx="1755476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UNTUK KES : PENDAHULUAN TERLEBIH/MEMPUNYAI BAKI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329032" y="3937644"/>
            <a:ext cx="1846475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UNTUK KES : PENDAHULUAN TIDAK MENCUKUPI</a:t>
            </a:r>
          </a:p>
        </p:txBody>
      </p:sp>
      <p:sp>
        <p:nvSpPr>
          <p:cNvPr id="44" name="Right Arrow 43"/>
          <p:cNvSpPr/>
          <p:nvPr/>
        </p:nvSpPr>
        <p:spPr>
          <a:xfrm rot="19707508">
            <a:off x="2141552" y="3082528"/>
            <a:ext cx="1152154" cy="22262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Right Arrow 50"/>
          <p:cNvSpPr/>
          <p:nvPr/>
        </p:nvSpPr>
        <p:spPr>
          <a:xfrm rot="21373972">
            <a:off x="5345780" y="1864360"/>
            <a:ext cx="346577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884340" y="1746439"/>
            <a:ext cx="1268905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AC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err="1">
                <a:solidFill>
                  <a:prstClr val="black"/>
                </a:solidFill>
                <a:latin typeface="Calibri"/>
              </a:rPr>
              <a:t>Pulangan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alibri"/>
              </a:rPr>
              <a:t>balik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alibri"/>
              </a:rPr>
              <a:t>Pendahuluan</a:t>
            </a: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439285" y="1104219"/>
            <a:ext cx="1714512" cy="6691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white"/>
                </a:solidFill>
                <a:latin typeface="Calibri"/>
              </a:rPr>
              <a:t>(</a:t>
            </a:r>
            <a:r>
              <a:rPr lang="en-US" dirty="0" err="1">
                <a:solidFill>
                  <a:prstClr val="white"/>
                </a:solidFill>
                <a:latin typeface="Calibri"/>
              </a:rPr>
              <a:t>rekod</a:t>
            </a:r>
            <a:r>
              <a:rPr lang="en-US" dirty="0">
                <a:solidFill>
                  <a:prstClr val="white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white"/>
                </a:solidFill>
                <a:latin typeface="Calibri"/>
              </a:rPr>
              <a:t>baru</a:t>
            </a:r>
            <a:r>
              <a:rPr lang="en-US" dirty="0">
                <a:solidFill>
                  <a:prstClr val="white"/>
                </a:solidFill>
                <a:latin typeface="Calibri"/>
              </a:rPr>
              <a:t>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675507" y="1266897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PELULUS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420291" y="4735127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rekod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180543" y="5416832"/>
            <a:ext cx="242889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Arahan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Bayaran</a:t>
            </a: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691981" y="4869321"/>
            <a:ext cx="141961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PENYEMAK</a:t>
            </a:r>
          </a:p>
        </p:txBody>
      </p:sp>
      <p:sp>
        <p:nvSpPr>
          <p:cNvPr id="68" name="Right Arrow 67"/>
          <p:cNvSpPr/>
          <p:nvPr/>
        </p:nvSpPr>
        <p:spPr>
          <a:xfrm rot="21373972">
            <a:off x="5221701" y="4927900"/>
            <a:ext cx="346577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541777" y="4853754"/>
            <a:ext cx="1428760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PELULUS</a:t>
            </a:r>
          </a:p>
        </p:txBody>
      </p:sp>
      <p:sp>
        <p:nvSpPr>
          <p:cNvPr id="70" name="Oval 69"/>
          <p:cNvSpPr/>
          <p:nvPr/>
        </p:nvSpPr>
        <p:spPr>
          <a:xfrm>
            <a:off x="7323564" y="3085584"/>
            <a:ext cx="1714512" cy="621367"/>
          </a:xfrm>
          <a:prstGeom prst="ellipse">
            <a:avLst/>
          </a:prstGeom>
          <a:solidFill>
            <a:schemeClr val="accent6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AKAUN BELUM BAYAR (AP)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7393992" y="5581194"/>
            <a:ext cx="1714512" cy="6429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PENGURUSAN TUNAI (CM)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536868" y="6308634"/>
            <a:ext cx="1428760" cy="42862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BN PELULUS</a:t>
            </a:r>
          </a:p>
        </p:txBody>
      </p:sp>
      <p:sp>
        <p:nvSpPr>
          <p:cNvPr id="2" name="Right Arrow 1"/>
          <p:cNvSpPr/>
          <p:nvPr/>
        </p:nvSpPr>
        <p:spPr>
          <a:xfrm>
            <a:off x="7169685" y="4990214"/>
            <a:ext cx="140575" cy="16663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8107232" y="5363779"/>
            <a:ext cx="288032" cy="174823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ounded Rectangle 78"/>
          <p:cNvSpPr/>
          <p:nvPr/>
        </p:nvSpPr>
        <p:spPr>
          <a:xfrm>
            <a:off x="6175573" y="6345541"/>
            <a:ext cx="1214446" cy="35719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POSTING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CETAK EFT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7644025" y="4303721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CETAK BAUCER BAYARAN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644025" y="3777721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INTERGRASI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Calibri"/>
              </a:rPr>
              <a:t>DALAMAN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75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00232" y="357166"/>
            <a:ext cx="5357850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MODUL PENDAHULUAN</a:t>
            </a:r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1043608" y="2981562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rekod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1865" y="2944429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BN PENGESAH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1737" y="1093950"/>
            <a:ext cx="353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PENDAHULUAN DIRI EMOLUMEN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Right Arrow 38"/>
          <p:cNvSpPr/>
          <p:nvPr/>
        </p:nvSpPr>
        <p:spPr>
          <a:xfrm>
            <a:off x="5184558" y="3123298"/>
            <a:ext cx="632259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984055" y="2981562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PELULUS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ight Arrow 30"/>
          <p:cNvSpPr/>
          <p:nvPr/>
        </p:nvSpPr>
        <p:spPr>
          <a:xfrm>
            <a:off x="2782910" y="3123298"/>
            <a:ext cx="542727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2E0187DE-19F8-46C7-8512-3836B4D4E014}"/>
              </a:ext>
            </a:extLst>
          </p:cNvPr>
          <p:cNvSpPr/>
          <p:nvPr/>
        </p:nvSpPr>
        <p:spPr>
          <a:xfrm>
            <a:off x="7143512" y="4923883"/>
            <a:ext cx="1714512" cy="642942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AKAUN BELUM TERIMA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30DC37A-FB52-4268-BB98-971A813A02F0}"/>
              </a:ext>
            </a:extLst>
          </p:cNvPr>
          <p:cNvSpPr/>
          <p:nvPr/>
        </p:nvSpPr>
        <p:spPr>
          <a:xfrm>
            <a:off x="4959561" y="4978186"/>
            <a:ext cx="1714512" cy="642942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GAJI (PY)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Right Arrow 38">
            <a:extLst>
              <a:ext uri="{FF2B5EF4-FFF2-40B4-BE49-F238E27FC236}">
                <a16:creationId xmlns:a16="http://schemas.microsoft.com/office/drawing/2014/main" id="{B1CE3934-D6FF-411B-960D-8E174E979927}"/>
              </a:ext>
            </a:extLst>
          </p:cNvPr>
          <p:cNvSpPr/>
          <p:nvPr/>
        </p:nvSpPr>
        <p:spPr>
          <a:xfrm rot="7098358">
            <a:off x="5943911" y="3980278"/>
            <a:ext cx="632259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Right Arrow 38">
            <a:extLst>
              <a:ext uri="{FF2B5EF4-FFF2-40B4-BE49-F238E27FC236}">
                <a16:creationId xmlns:a16="http://schemas.microsoft.com/office/drawing/2014/main" id="{1B235993-EE36-4441-B14A-3A38AA297F16}"/>
              </a:ext>
            </a:extLst>
          </p:cNvPr>
          <p:cNvSpPr/>
          <p:nvPr/>
        </p:nvSpPr>
        <p:spPr>
          <a:xfrm rot="3043905">
            <a:off x="6958231" y="3972923"/>
            <a:ext cx="632259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AC4A3C6-5C50-4747-A6A1-3720E6323C2C}"/>
              </a:ext>
            </a:extLst>
          </p:cNvPr>
          <p:cNvSpPr/>
          <p:nvPr/>
        </p:nvSpPr>
        <p:spPr>
          <a:xfrm>
            <a:off x="4959561" y="5808684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C886089-CBDC-4915-8693-F2313A6DF855}"/>
              </a:ext>
            </a:extLst>
          </p:cNvPr>
          <p:cNvSpPr/>
          <p:nvPr/>
        </p:nvSpPr>
        <p:spPr>
          <a:xfrm>
            <a:off x="7143512" y="5808684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6BDCC08-2FB2-4945-B090-516FE3A1AEA3}"/>
              </a:ext>
            </a:extLst>
          </p:cNvPr>
          <p:cNvSpPr txBox="1"/>
          <p:nvPr/>
        </p:nvSpPr>
        <p:spPr>
          <a:xfrm>
            <a:off x="7143512" y="4524643"/>
            <a:ext cx="161032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Terimaan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Tanpa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Bil</a:t>
            </a: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1008201-18CA-4F21-9BCB-33037B881D5A}"/>
              </a:ext>
            </a:extLst>
          </p:cNvPr>
          <p:cNvSpPr txBox="1"/>
          <p:nvPr/>
        </p:nvSpPr>
        <p:spPr>
          <a:xfrm>
            <a:off x="5037505" y="4509305"/>
            <a:ext cx="161032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Potongan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Gaji</a:t>
            </a: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29987B2-B6A1-4ED1-9407-F5378EF4F98A}"/>
              </a:ext>
            </a:extLst>
          </p:cNvPr>
          <p:cNvSpPr/>
          <p:nvPr/>
        </p:nvSpPr>
        <p:spPr>
          <a:xfrm>
            <a:off x="972170" y="1463282"/>
            <a:ext cx="1714512" cy="642942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GAJI (PY)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ight Arrow 38">
            <a:extLst>
              <a:ext uri="{FF2B5EF4-FFF2-40B4-BE49-F238E27FC236}">
                <a16:creationId xmlns:a16="http://schemas.microsoft.com/office/drawing/2014/main" id="{B99D0B45-791F-4201-86D4-34293065EBDE}"/>
              </a:ext>
            </a:extLst>
          </p:cNvPr>
          <p:cNvSpPr/>
          <p:nvPr/>
        </p:nvSpPr>
        <p:spPr>
          <a:xfrm rot="5400000">
            <a:off x="1505507" y="2365298"/>
            <a:ext cx="632259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7219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92123" y="417359"/>
            <a:ext cx="5357850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MODUL PENDAHULUAN</a:t>
            </a:r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568810" y="1691516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/>
              <a:t>(</a:t>
            </a:r>
            <a:r>
              <a:rPr lang="en-US" dirty="0" err="1"/>
              <a:t>rekod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)</a:t>
            </a:r>
            <a:endParaRPr lang="en-MY" dirty="0"/>
          </a:p>
        </p:txBody>
      </p:sp>
      <p:sp>
        <p:nvSpPr>
          <p:cNvPr id="8" name="Rectangle 7"/>
          <p:cNvSpPr/>
          <p:nvPr/>
        </p:nvSpPr>
        <p:spPr>
          <a:xfrm>
            <a:off x="3233106" y="1682438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PENGESAH</a:t>
            </a:r>
            <a:endParaRPr lang="en-MY" dirty="0"/>
          </a:p>
        </p:txBody>
      </p:sp>
      <p:sp>
        <p:nvSpPr>
          <p:cNvPr id="16" name="TextBox 15"/>
          <p:cNvSpPr txBox="1"/>
          <p:nvPr/>
        </p:nvSpPr>
        <p:spPr>
          <a:xfrm>
            <a:off x="1692123" y="1080325"/>
            <a:ext cx="5188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PENDAHULUAN DIRI – KEHILANGAN WANG AWAM</a:t>
            </a:r>
            <a:endParaRPr lang="en-MY" dirty="0"/>
          </a:p>
        </p:txBody>
      </p:sp>
      <p:sp>
        <p:nvSpPr>
          <p:cNvPr id="39" name="Right Arrow 38"/>
          <p:cNvSpPr/>
          <p:nvPr/>
        </p:nvSpPr>
        <p:spPr>
          <a:xfrm>
            <a:off x="5043418" y="1833252"/>
            <a:ext cx="632259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0" name="Rectangle 29"/>
          <p:cNvSpPr/>
          <p:nvPr/>
        </p:nvSpPr>
        <p:spPr>
          <a:xfrm>
            <a:off x="5842915" y="1691516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  <a:endParaRPr lang="en-MY" dirty="0"/>
          </a:p>
        </p:txBody>
      </p:sp>
      <p:sp>
        <p:nvSpPr>
          <p:cNvPr id="31" name="Right Arrow 30"/>
          <p:cNvSpPr/>
          <p:nvPr/>
        </p:nvSpPr>
        <p:spPr>
          <a:xfrm>
            <a:off x="2523140" y="1848814"/>
            <a:ext cx="542727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6" name="Right Arrow 38">
            <a:extLst>
              <a:ext uri="{FF2B5EF4-FFF2-40B4-BE49-F238E27FC236}">
                <a16:creationId xmlns:a16="http://schemas.microsoft.com/office/drawing/2014/main" id="{1B235993-EE36-4441-B14A-3A38AA297F16}"/>
              </a:ext>
            </a:extLst>
          </p:cNvPr>
          <p:cNvSpPr/>
          <p:nvPr/>
        </p:nvSpPr>
        <p:spPr>
          <a:xfrm rot="5400000">
            <a:off x="6406138" y="2522315"/>
            <a:ext cx="592089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CBEFAB1-EE7E-42B6-B375-15980E844CFE}"/>
              </a:ext>
            </a:extLst>
          </p:cNvPr>
          <p:cNvSpPr/>
          <p:nvPr/>
        </p:nvSpPr>
        <p:spPr>
          <a:xfrm>
            <a:off x="5908088" y="3429000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3DABE1-A783-4A90-95C8-E09669BEC212}"/>
              </a:ext>
            </a:extLst>
          </p:cNvPr>
          <p:cNvSpPr txBox="1"/>
          <p:nvPr/>
        </p:nvSpPr>
        <p:spPr>
          <a:xfrm>
            <a:off x="5359547" y="3068960"/>
            <a:ext cx="2740156" cy="260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PENYELENGGARAAN PENDAHULUAN</a:t>
            </a:r>
            <a:endParaRPr lang="en-MY" sz="1100" dirty="0"/>
          </a:p>
        </p:txBody>
      </p:sp>
      <p:sp>
        <p:nvSpPr>
          <p:cNvPr id="2" name="Flowchart: Decision 1">
            <a:extLst>
              <a:ext uri="{FF2B5EF4-FFF2-40B4-BE49-F238E27FC236}">
                <a16:creationId xmlns:a16="http://schemas.microsoft.com/office/drawing/2014/main" id="{C8EBD106-7C5F-4283-B0E1-F4419574D93F}"/>
              </a:ext>
            </a:extLst>
          </p:cNvPr>
          <p:cNvSpPr/>
          <p:nvPr/>
        </p:nvSpPr>
        <p:spPr>
          <a:xfrm>
            <a:off x="2601182" y="3266822"/>
            <a:ext cx="2274998" cy="967297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err="1"/>
              <a:t>Bersalah</a:t>
            </a:r>
            <a:r>
              <a:rPr lang="en-US" dirty="0"/>
              <a:t>?</a:t>
            </a:r>
            <a:endParaRPr lang="en-MY" dirty="0"/>
          </a:p>
        </p:txBody>
      </p:sp>
      <p:sp>
        <p:nvSpPr>
          <p:cNvPr id="20" name="Right Arrow 38">
            <a:extLst>
              <a:ext uri="{FF2B5EF4-FFF2-40B4-BE49-F238E27FC236}">
                <a16:creationId xmlns:a16="http://schemas.microsoft.com/office/drawing/2014/main" id="{E536D82A-12CF-4FA4-B990-4946995ABAA8}"/>
              </a:ext>
            </a:extLst>
          </p:cNvPr>
          <p:cNvSpPr/>
          <p:nvPr/>
        </p:nvSpPr>
        <p:spPr>
          <a:xfrm rot="10800000">
            <a:off x="5118830" y="3600700"/>
            <a:ext cx="632259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1" name="Right Arrow 38">
            <a:extLst>
              <a:ext uri="{FF2B5EF4-FFF2-40B4-BE49-F238E27FC236}">
                <a16:creationId xmlns:a16="http://schemas.microsoft.com/office/drawing/2014/main" id="{4BA96E98-BD41-4A5E-A7D6-96BEA28552A7}"/>
              </a:ext>
            </a:extLst>
          </p:cNvPr>
          <p:cNvSpPr/>
          <p:nvPr/>
        </p:nvSpPr>
        <p:spPr>
          <a:xfrm rot="5400000">
            <a:off x="3422551" y="4502639"/>
            <a:ext cx="632259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Right Arrow 38">
            <a:extLst>
              <a:ext uri="{FF2B5EF4-FFF2-40B4-BE49-F238E27FC236}">
                <a16:creationId xmlns:a16="http://schemas.microsoft.com/office/drawing/2014/main" id="{0CEE6EBF-E3E5-403B-9C62-0491C718AED7}"/>
              </a:ext>
            </a:extLst>
          </p:cNvPr>
          <p:cNvSpPr/>
          <p:nvPr/>
        </p:nvSpPr>
        <p:spPr>
          <a:xfrm rot="10800000">
            <a:off x="1790900" y="3600700"/>
            <a:ext cx="632259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1B3FFCE-4F75-462B-AB92-01043D2CF1C3}"/>
              </a:ext>
            </a:extLst>
          </p:cNvPr>
          <p:cNvSpPr txBox="1"/>
          <p:nvPr/>
        </p:nvSpPr>
        <p:spPr>
          <a:xfrm>
            <a:off x="3646018" y="4447343"/>
            <a:ext cx="12301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Ya</a:t>
            </a:r>
            <a:endParaRPr lang="en-MY" sz="11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27BF323-FAC9-448D-A319-F16B217C31CA}"/>
              </a:ext>
            </a:extLst>
          </p:cNvPr>
          <p:cNvSpPr txBox="1"/>
          <p:nvPr/>
        </p:nvSpPr>
        <p:spPr>
          <a:xfrm>
            <a:off x="1569274" y="4020818"/>
            <a:ext cx="12301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Tidak</a:t>
            </a:r>
            <a:endParaRPr lang="en-MY" sz="11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0948E4D-3431-49F5-BA71-18315873455A}"/>
              </a:ext>
            </a:extLst>
          </p:cNvPr>
          <p:cNvSpPr txBox="1"/>
          <p:nvPr/>
        </p:nvSpPr>
        <p:spPr>
          <a:xfrm>
            <a:off x="2403274" y="5175561"/>
            <a:ext cx="2740156" cy="260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/>
              <a:t>PENDAHULUAN DIRI-SURCAJ</a:t>
            </a:r>
            <a:endParaRPr lang="en-MY" sz="11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D6B096C-4129-4708-AB42-8C6EE2739F64}"/>
              </a:ext>
            </a:extLst>
          </p:cNvPr>
          <p:cNvSpPr txBox="1"/>
          <p:nvPr/>
        </p:nvSpPr>
        <p:spPr>
          <a:xfrm>
            <a:off x="397608" y="3619665"/>
            <a:ext cx="1314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HAPUS KIRA</a:t>
            </a:r>
            <a:endParaRPr lang="en-MY" sz="11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FBD8CEA-0BB9-49C4-8511-7A855529B86F}"/>
              </a:ext>
            </a:extLst>
          </p:cNvPr>
          <p:cNvSpPr/>
          <p:nvPr/>
        </p:nvSpPr>
        <p:spPr>
          <a:xfrm>
            <a:off x="2951815" y="5569026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</p:txBody>
      </p:sp>
    </p:spTree>
    <p:extLst>
      <p:ext uri="{BB962C8B-B14F-4D97-AF65-F5344CB8AC3E}">
        <p14:creationId xmlns:p14="http://schemas.microsoft.com/office/powerpoint/2010/main" val="2649782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977341" y="184233"/>
            <a:ext cx="5357850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600" dirty="0"/>
              <a:t>MODUL PENDAHULUAN</a:t>
            </a:r>
            <a:endParaRPr lang="en-MY" sz="3600" dirty="0"/>
          </a:p>
        </p:txBody>
      </p:sp>
      <p:sp>
        <p:nvSpPr>
          <p:cNvPr id="8" name="Rectangle 7"/>
          <p:cNvSpPr/>
          <p:nvPr/>
        </p:nvSpPr>
        <p:spPr>
          <a:xfrm>
            <a:off x="4560166" y="1798823"/>
            <a:ext cx="1740026" cy="498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PENGESAH</a:t>
            </a:r>
            <a:endParaRPr lang="en-MY" dirty="0"/>
          </a:p>
        </p:txBody>
      </p:sp>
      <p:sp>
        <p:nvSpPr>
          <p:cNvPr id="16" name="TextBox 15"/>
          <p:cNvSpPr txBox="1"/>
          <p:nvPr/>
        </p:nvSpPr>
        <p:spPr>
          <a:xfrm>
            <a:off x="2047440" y="752680"/>
            <a:ext cx="5357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PENDAHULUAN DIRI – PERBELANJAAN DI BAWAH AP 59</a:t>
            </a:r>
            <a:endParaRPr lang="en-MY" dirty="0"/>
          </a:p>
        </p:txBody>
      </p:sp>
      <p:sp>
        <p:nvSpPr>
          <p:cNvPr id="39" name="Right Arrow 38"/>
          <p:cNvSpPr/>
          <p:nvPr/>
        </p:nvSpPr>
        <p:spPr>
          <a:xfrm>
            <a:off x="4124083" y="1868670"/>
            <a:ext cx="353483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0" name="Rectangle 29"/>
          <p:cNvSpPr/>
          <p:nvPr/>
        </p:nvSpPr>
        <p:spPr>
          <a:xfrm>
            <a:off x="6852344" y="1796708"/>
            <a:ext cx="1740027" cy="478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  <a:endParaRPr lang="en-MY" dirty="0"/>
          </a:p>
        </p:txBody>
      </p:sp>
      <p:sp>
        <p:nvSpPr>
          <p:cNvPr id="66" name="Right Arrow 38">
            <a:extLst>
              <a:ext uri="{FF2B5EF4-FFF2-40B4-BE49-F238E27FC236}">
                <a16:creationId xmlns:a16="http://schemas.microsoft.com/office/drawing/2014/main" id="{1B235993-EE36-4441-B14A-3A38AA297F16}"/>
              </a:ext>
            </a:extLst>
          </p:cNvPr>
          <p:cNvSpPr/>
          <p:nvPr/>
        </p:nvSpPr>
        <p:spPr>
          <a:xfrm rot="11474724">
            <a:off x="3277973" y="3308129"/>
            <a:ext cx="1031273" cy="41514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19BDE3-64C6-4D79-8FFD-26680F1E125F}"/>
              </a:ext>
            </a:extLst>
          </p:cNvPr>
          <p:cNvSpPr/>
          <p:nvPr/>
        </p:nvSpPr>
        <p:spPr>
          <a:xfrm>
            <a:off x="240941" y="1762099"/>
            <a:ext cx="1625998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PEGAWAI KHAS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7770484-55B4-4C93-9AAA-842868F2098C}"/>
              </a:ext>
            </a:extLst>
          </p:cNvPr>
          <p:cNvSpPr txBox="1"/>
          <p:nvPr/>
        </p:nvSpPr>
        <p:spPr>
          <a:xfrm>
            <a:off x="336472" y="1346986"/>
            <a:ext cx="1480352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Selenggara</a:t>
            </a:r>
            <a:r>
              <a:rPr lang="en-US" sz="1400" dirty="0"/>
              <a:t> AP59</a:t>
            </a:r>
            <a:endParaRPr lang="en-MY" sz="1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4546A47-AEDD-48F4-9E67-5265E600D744}"/>
              </a:ext>
            </a:extLst>
          </p:cNvPr>
          <p:cNvSpPr/>
          <p:nvPr/>
        </p:nvSpPr>
        <p:spPr>
          <a:xfrm>
            <a:off x="2435883" y="1771331"/>
            <a:ext cx="1493131" cy="498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</p:txBody>
      </p:sp>
      <p:sp>
        <p:nvSpPr>
          <p:cNvPr id="20" name="Right Arrow 30">
            <a:extLst>
              <a:ext uri="{FF2B5EF4-FFF2-40B4-BE49-F238E27FC236}">
                <a16:creationId xmlns:a16="http://schemas.microsoft.com/office/drawing/2014/main" id="{F2AE15ED-2AB9-4CAA-9C25-D5F1AE5873F5}"/>
              </a:ext>
            </a:extLst>
          </p:cNvPr>
          <p:cNvSpPr/>
          <p:nvPr/>
        </p:nvSpPr>
        <p:spPr>
          <a:xfrm>
            <a:off x="1979712" y="1880812"/>
            <a:ext cx="402613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1" name="Right Arrow 38">
            <a:extLst>
              <a:ext uri="{FF2B5EF4-FFF2-40B4-BE49-F238E27FC236}">
                <a16:creationId xmlns:a16="http://schemas.microsoft.com/office/drawing/2014/main" id="{D285BC88-BFCA-4717-81FF-7E94B80D504A}"/>
              </a:ext>
            </a:extLst>
          </p:cNvPr>
          <p:cNvSpPr/>
          <p:nvPr/>
        </p:nvSpPr>
        <p:spPr>
          <a:xfrm>
            <a:off x="6373102" y="1896015"/>
            <a:ext cx="366469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E3C16B-2C27-4BA1-BCAD-DC2AEBBD20CC}"/>
              </a:ext>
            </a:extLst>
          </p:cNvPr>
          <p:cNvSpPr txBox="1"/>
          <p:nvPr/>
        </p:nvSpPr>
        <p:spPr>
          <a:xfrm>
            <a:off x="2335749" y="1322134"/>
            <a:ext cx="6283061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Pendahuluan</a:t>
            </a:r>
            <a:r>
              <a:rPr lang="en-US" sz="1400" dirty="0"/>
              <a:t> </a:t>
            </a:r>
            <a:r>
              <a:rPr lang="en-US" sz="1400" dirty="0" err="1"/>
              <a:t>Diri</a:t>
            </a:r>
            <a:r>
              <a:rPr lang="en-US" sz="1400" dirty="0"/>
              <a:t> – </a:t>
            </a:r>
            <a:r>
              <a:rPr lang="en-US" sz="1400" dirty="0" err="1"/>
              <a:t>Perbelanjaan</a:t>
            </a:r>
            <a:r>
              <a:rPr lang="en-US" sz="1400" dirty="0"/>
              <a:t> Di </a:t>
            </a:r>
            <a:r>
              <a:rPr lang="en-US" sz="1400" dirty="0" err="1"/>
              <a:t>bawah</a:t>
            </a:r>
            <a:r>
              <a:rPr lang="en-US" sz="1400" dirty="0"/>
              <a:t> AP59</a:t>
            </a:r>
            <a:endParaRPr lang="en-MY" sz="1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E848DB8-6ADE-4B03-BEF3-A0F732D1A933}"/>
              </a:ext>
            </a:extLst>
          </p:cNvPr>
          <p:cNvSpPr txBox="1"/>
          <p:nvPr/>
        </p:nvSpPr>
        <p:spPr>
          <a:xfrm>
            <a:off x="4241862" y="2955622"/>
            <a:ext cx="2767586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Penyelenggaraan</a:t>
            </a:r>
            <a:r>
              <a:rPr lang="en-US" sz="1400" dirty="0"/>
              <a:t> </a:t>
            </a:r>
            <a:r>
              <a:rPr lang="en-US" sz="1400" dirty="0" err="1"/>
              <a:t>Pendahuluan</a:t>
            </a:r>
            <a:endParaRPr lang="en-MY" sz="1400" dirty="0"/>
          </a:p>
        </p:txBody>
      </p:sp>
      <p:sp>
        <p:nvSpPr>
          <p:cNvPr id="24" name="Right Arrow 38">
            <a:extLst>
              <a:ext uri="{FF2B5EF4-FFF2-40B4-BE49-F238E27FC236}">
                <a16:creationId xmlns:a16="http://schemas.microsoft.com/office/drawing/2014/main" id="{7E4ADF42-2346-451A-A7A4-867B1D3186D9}"/>
              </a:ext>
            </a:extLst>
          </p:cNvPr>
          <p:cNvSpPr/>
          <p:nvPr/>
        </p:nvSpPr>
        <p:spPr>
          <a:xfrm rot="7565845">
            <a:off x="6751990" y="2477272"/>
            <a:ext cx="456657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B73C78D-869F-46B9-BD17-110064A38CDD}"/>
              </a:ext>
            </a:extLst>
          </p:cNvPr>
          <p:cNvSpPr/>
          <p:nvPr/>
        </p:nvSpPr>
        <p:spPr>
          <a:xfrm>
            <a:off x="4695032" y="3448557"/>
            <a:ext cx="1643074" cy="555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</p:txBody>
      </p:sp>
      <p:sp>
        <p:nvSpPr>
          <p:cNvPr id="33" name="Right Arrow 38">
            <a:extLst>
              <a:ext uri="{FF2B5EF4-FFF2-40B4-BE49-F238E27FC236}">
                <a16:creationId xmlns:a16="http://schemas.microsoft.com/office/drawing/2014/main" id="{C49927A8-AD39-4557-9365-A5F66D016D54}"/>
              </a:ext>
            </a:extLst>
          </p:cNvPr>
          <p:cNvSpPr/>
          <p:nvPr/>
        </p:nvSpPr>
        <p:spPr>
          <a:xfrm rot="8395089">
            <a:off x="3480298" y="4257827"/>
            <a:ext cx="1050181" cy="42593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A587CA-BBDB-4400-BD28-3FA7B13064A1}"/>
              </a:ext>
            </a:extLst>
          </p:cNvPr>
          <p:cNvSpPr txBox="1"/>
          <p:nvPr/>
        </p:nvSpPr>
        <p:spPr>
          <a:xfrm>
            <a:off x="1568823" y="4787317"/>
            <a:ext cx="1873031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Hapus</a:t>
            </a:r>
            <a:r>
              <a:rPr lang="en-US" sz="1400" dirty="0"/>
              <a:t> Kira</a:t>
            </a:r>
            <a:endParaRPr lang="en-MY" sz="1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8F91343-84BF-4D71-8536-98B966422560}"/>
              </a:ext>
            </a:extLst>
          </p:cNvPr>
          <p:cNvSpPr txBox="1"/>
          <p:nvPr/>
        </p:nvSpPr>
        <p:spPr>
          <a:xfrm rot="19155544">
            <a:off x="3550811" y="4632486"/>
            <a:ext cx="1578029" cy="310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Tidak</a:t>
            </a:r>
            <a:r>
              <a:rPr lang="en-US" sz="1400" dirty="0"/>
              <a:t> </a:t>
            </a:r>
            <a:r>
              <a:rPr lang="en-US" sz="1400" dirty="0" err="1"/>
              <a:t>Bersalah</a:t>
            </a:r>
            <a:endParaRPr lang="en-MY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23D2655-3291-4898-BE55-FAE0EF85F902}"/>
              </a:ext>
            </a:extLst>
          </p:cNvPr>
          <p:cNvSpPr txBox="1"/>
          <p:nvPr/>
        </p:nvSpPr>
        <p:spPr>
          <a:xfrm rot="748445">
            <a:off x="3081280" y="3067012"/>
            <a:ext cx="1578029" cy="310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Bersalah</a:t>
            </a:r>
            <a:endParaRPr lang="en-MY" sz="140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287E908-0526-44C0-B108-35FA758D54A5}"/>
              </a:ext>
            </a:extLst>
          </p:cNvPr>
          <p:cNvSpPr/>
          <p:nvPr/>
        </p:nvSpPr>
        <p:spPr>
          <a:xfrm>
            <a:off x="1155893" y="2965939"/>
            <a:ext cx="1998417" cy="8515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Pendahuluan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Surcaj</a:t>
            </a:r>
            <a:endParaRPr lang="en-MY" dirty="0"/>
          </a:p>
        </p:txBody>
      </p:sp>
      <p:sp>
        <p:nvSpPr>
          <p:cNvPr id="25" name="Right Arrow 38">
            <a:extLst>
              <a:ext uri="{FF2B5EF4-FFF2-40B4-BE49-F238E27FC236}">
                <a16:creationId xmlns:a16="http://schemas.microsoft.com/office/drawing/2014/main" id="{7B0B9D46-7B7A-4556-86D9-7807C582FE5A}"/>
              </a:ext>
            </a:extLst>
          </p:cNvPr>
          <p:cNvSpPr/>
          <p:nvPr/>
        </p:nvSpPr>
        <p:spPr>
          <a:xfrm rot="3523923">
            <a:off x="7590451" y="2489782"/>
            <a:ext cx="429162" cy="357190"/>
          </a:xfrm>
          <a:prstGeom prst="rightArrow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093107E-FFBD-4B29-9CB2-049C37B1A4D0}"/>
              </a:ext>
            </a:extLst>
          </p:cNvPr>
          <p:cNvSpPr txBox="1"/>
          <p:nvPr/>
        </p:nvSpPr>
        <p:spPr>
          <a:xfrm>
            <a:off x="7150717" y="2944436"/>
            <a:ext cx="1864970" cy="6001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/>
              <a:t>Arahan</a:t>
            </a:r>
            <a:r>
              <a:rPr lang="en-US" sz="1100" dirty="0"/>
              <a:t> </a:t>
            </a:r>
            <a:r>
              <a:rPr lang="en-US" sz="1100" dirty="0" err="1"/>
              <a:t>Bayaran</a:t>
            </a:r>
            <a:r>
              <a:rPr lang="en-US" sz="1100" dirty="0"/>
              <a:t> </a:t>
            </a:r>
          </a:p>
          <a:p>
            <a:pPr algn="ctr"/>
            <a:r>
              <a:rPr lang="en-US" sz="1100" dirty="0">
                <a:solidFill>
                  <a:srgbClr val="FF0000"/>
                </a:solidFill>
              </a:rPr>
              <a:t>(</a:t>
            </a:r>
            <a:r>
              <a:rPr lang="en-US" sz="1100" dirty="0" err="1">
                <a:solidFill>
                  <a:srgbClr val="FF0000"/>
                </a:solidFill>
              </a:rPr>
              <a:t>Sekiranya</a:t>
            </a:r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lang="en-US" sz="1100" dirty="0" err="1">
                <a:solidFill>
                  <a:srgbClr val="FF0000"/>
                </a:solidFill>
              </a:rPr>
              <a:t>pembayaran</a:t>
            </a:r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lang="en-US" sz="1100" dirty="0" err="1">
                <a:solidFill>
                  <a:srgbClr val="FF0000"/>
                </a:solidFill>
              </a:rPr>
              <a:t>diteruskan</a:t>
            </a:r>
            <a:r>
              <a:rPr lang="en-US" sz="1100" dirty="0">
                <a:solidFill>
                  <a:srgbClr val="FF0000"/>
                </a:solidFill>
              </a:rPr>
              <a:t> di </a:t>
            </a:r>
            <a:r>
              <a:rPr lang="en-US" sz="1100" dirty="0" err="1">
                <a:solidFill>
                  <a:srgbClr val="FF0000"/>
                </a:solidFill>
              </a:rPr>
              <a:t>modul</a:t>
            </a:r>
            <a:r>
              <a:rPr lang="en-US" sz="1100" dirty="0">
                <a:solidFill>
                  <a:srgbClr val="FF0000"/>
                </a:solidFill>
              </a:rPr>
              <a:t> AC)</a:t>
            </a:r>
            <a:endParaRPr lang="en-MY" sz="1100" dirty="0">
              <a:solidFill>
                <a:srgbClr val="FF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75FCA11-F482-447A-B86F-8B6504A41A6E}"/>
              </a:ext>
            </a:extLst>
          </p:cNvPr>
          <p:cNvSpPr/>
          <p:nvPr/>
        </p:nvSpPr>
        <p:spPr>
          <a:xfrm>
            <a:off x="7246618" y="3660970"/>
            <a:ext cx="1643074" cy="560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</p:txBody>
      </p:sp>
      <p:sp>
        <p:nvSpPr>
          <p:cNvPr id="34" name="Right Arrow 38">
            <a:extLst>
              <a:ext uri="{FF2B5EF4-FFF2-40B4-BE49-F238E27FC236}">
                <a16:creationId xmlns:a16="http://schemas.microsoft.com/office/drawing/2014/main" id="{8300BBEC-9B16-438E-B53F-DDACD20CF196}"/>
              </a:ext>
            </a:extLst>
          </p:cNvPr>
          <p:cNvSpPr/>
          <p:nvPr/>
        </p:nvSpPr>
        <p:spPr>
          <a:xfrm rot="5400000">
            <a:off x="8048852" y="4290306"/>
            <a:ext cx="243263" cy="24884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1B425E0-C20D-40F1-9C21-41EC3E9FF339}"/>
              </a:ext>
            </a:extLst>
          </p:cNvPr>
          <p:cNvSpPr/>
          <p:nvPr/>
        </p:nvSpPr>
        <p:spPr>
          <a:xfrm>
            <a:off x="7224524" y="6181250"/>
            <a:ext cx="1643074" cy="5601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PTJ PELULUS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6E1F967-7F7C-4237-A90F-E15E15366886}"/>
              </a:ext>
            </a:extLst>
          </p:cNvPr>
          <p:cNvSpPr/>
          <p:nvPr/>
        </p:nvSpPr>
        <p:spPr>
          <a:xfrm>
            <a:off x="7283860" y="4581128"/>
            <a:ext cx="1643074" cy="498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PENYEMAK</a:t>
            </a:r>
          </a:p>
        </p:txBody>
      </p:sp>
      <p:sp>
        <p:nvSpPr>
          <p:cNvPr id="41" name="Right Arrow 38">
            <a:extLst>
              <a:ext uri="{FF2B5EF4-FFF2-40B4-BE49-F238E27FC236}">
                <a16:creationId xmlns:a16="http://schemas.microsoft.com/office/drawing/2014/main" id="{2363525D-5058-40D7-92F3-0AF64E472D61}"/>
              </a:ext>
            </a:extLst>
          </p:cNvPr>
          <p:cNvSpPr/>
          <p:nvPr/>
        </p:nvSpPr>
        <p:spPr>
          <a:xfrm rot="5400000">
            <a:off x="8070945" y="5184837"/>
            <a:ext cx="243263" cy="24884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E942AAF-3B6E-4D33-8705-A43C6011B8B1}"/>
              </a:ext>
            </a:extLst>
          </p:cNvPr>
          <p:cNvSpPr/>
          <p:nvPr/>
        </p:nvSpPr>
        <p:spPr>
          <a:xfrm>
            <a:off x="4574060" y="6140255"/>
            <a:ext cx="1643074" cy="5601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BN PELULUS</a:t>
            </a:r>
          </a:p>
        </p:txBody>
      </p:sp>
      <p:sp>
        <p:nvSpPr>
          <p:cNvPr id="43" name="Right Arrow 38">
            <a:extLst>
              <a:ext uri="{FF2B5EF4-FFF2-40B4-BE49-F238E27FC236}">
                <a16:creationId xmlns:a16="http://schemas.microsoft.com/office/drawing/2014/main" id="{ACEE8C92-15D0-48E5-8B32-7DD4D54DA0E5}"/>
              </a:ext>
            </a:extLst>
          </p:cNvPr>
          <p:cNvSpPr/>
          <p:nvPr/>
        </p:nvSpPr>
        <p:spPr>
          <a:xfrm rot="10626460">
            <a:off x="6322473" y="6296554"/>
            <a:ext cx="479125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22BA9596-87B9-4C05-BA10-41E41D976032}"/>
              </a:ext>
            </a:extLst>
          </p:cNvPr>
          <p:cNvSpPr/>
          <p:nvPr/>
        </p:nvSpPr>
        <p:spPr>
          <a:xfrm>
            <a:off x="6891668" y="5525679"/>
            <a:ext cx="2190285" cy="560118"/>
          </a:xfrm>
          <a:prstGeom prst="ellipse">
            <a:avLst/>
          </a:prstGeom>
          <a:solidFill>
            <a:srgbClr val="FFC000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Modul </a:t>
            </a:r>
            <a:r>
              <a:rPr lang="en-US" sz="1500" dirty="0" err="1"/>
              <a:t>Akaun</a:t>
            </a:r>
            <a:r>
              <a:rPr lang="en-US" sz="1500" dirty="0"/>
              <a:t> </a:t>
            </a:r>
            <a:r>
              <a:rPr lang="en-US" sz="1500" dirty="0" err="1"/>
              <a:t>Belum</a:t>
            </a:r>
            <a:r>
              <a:rPr lang="en-US" sz="1500" dirty="0"/>
              <a:t> Bayar (AP)</a:t>
            </a:r>
            <a:endParaRPr lang="en-MY" sz="1500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6DA8B35F-4D95-4DFB-825E-E73C7D6C0FA8}"/>
              </a:ext>
            </a:extLst>
          </p:cNvPr>
          <p:cNvSpPr/>
          <p:nvPr/>
        </p:nvSpPr>
        <p:spPr>
          <a:xfrm>
            <a:off x="4124084" y="5478387"/>
            <a:ext cx="2371840" cy="560118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/>
              <a:t>Modul </a:t>
            </a:r>
            <a:r>
              <a:rPr lang="en-US" sz="1500" dirty="0" err="1"/>
              <a:t>Pengurusan</a:t>
            </a:r>
            <a:r>
              <a:rPr lang="en-US" sz="1500" dirty="0"/>
              <a:t> </a:t>
            </a:r>
            <a:r>
              <a:rPr lang="en-US" sz="1500" dirty="0" err="1"/>
              <a:t>Tunai</a:t>
            </a:r>
            <a:r>
              <a:rPr lang="en-US" sz="1500" dirty="0"/>
              <a:t> (CM)</a:t>
            </a:r>
            <a:endParaRPr lang="en-MY" sz="1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000232" y="357166"/>
            <a:ext cx="5357850" cy="571503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MODUL PENDAHULUAN</a:t>
            </a:r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395536" y="1916832"/>
            <a:ext cx="200311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  <a:p>
            <a:pPr algn="ctr"/>
            <a:r>
              <a:rPr lang="en-US" dirty="0"/>
              <a:t>Auto / </a:t>
            </a:r>
            <a:r>
              <a:rPr lang="en-US" dirty="0" err="1"/>
              <a:t>rekod</a:t>
            </a:r>
            <a:r>
              <a:rPr lang="en-US" dirty="0"/>
              <a:t> </a:t>
            </a:r>
            <a:r>
              <a:rPr lang="en-US" dirty="0" err="1"/>
              <a:t>baru</a:t>
            </a:r>
            <a:endParaRPr lang="en-MY" dirty="0"/>
          </a:p>
        </p:txBody>
      </p:sp>
      <p:sp>
        <p:nvSpPr>
          <p:cNvPr id="8" name="Rectangle 7"/>
          <p:cNvSpPr/>
          <p:nvPr/>
        </p:nvSpPr>
        <p:spPr>
          <a:xfrm>
            <a:off x="3133833" y="1879699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 PENGESAH</a:t>
            </a:r>
            <a:endParaRPr lang="en-MY" dirty="0"/>
          </a:p>
        </p:txBody>
      </p:sp>
      <p:sp>
        <p:nvSpPr>
          <p:cNvPr id="16" name="TextBox 15"/>
          <p:cNvSpPr txBox="1"/>
          <p:nvPr/>
        </p:nvSpPr>
        <p:spPr>
          <a:xfrm>
            <a:off x="2911737" y="1093950"/>
            <a:ext cx="353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PENDAHULUAN DIRI - SURCAJ</a:t>
            </a:r>
            <a:endParaRPr lang="en-MY" dirty="0"/>
          </a:p>
        </p:txBody>
      </p:sp>
      <p:sp>
        <p:nvSpPr>
          <p:cNvPr id="39" name="Right Arrow 38"/>
          <p:cNvSpPr/>
          <p:nvPr/>
        </p:nvSpPr>
        <p:spPr>
          <a:xfrm>
            <a:off x="4896526" y="2058568"/>
            <a:ext cx="632259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0" name="Rectangle 29"/>
          <p:cNvSpPr/>
          <p:nvPr/>
        </p:nvSpPr>
        <p:spPr>
          <a:xfrm>
            <a:off x="5696023" y="1916832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PELULUS</a:t>
            </a:r>
            <a:endParaRPr lang="en-MY" dirty="0"/>
          </a:p>
        </p:txBody>
      </p:sp>
      <p:sp>
        <p:nvSpPr>
          <p:cNvPr id="31" name="Right Arrow 30"/>
          <p:cNvSpPr/>
          <p:nvPr/>
        </p:nvSpPr>
        <p:spPr>
          <a:xfrm>
            <a:off x="2494878" y="2058568"/>
            <a:ext cx="542727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2E0187DE-19F8-46C7-8512-3836B4D4E014}"/>
              </a:ext>
            </a:extLst>
          </p:cNvPr>
          <p:cNvSpPr/>
          <p:nvPr/>
        </p:nvSpPr>
        <p:spPr>
          <a:xfrm>
            <a:off x="6855480" y="3859153"/>
            <a:ext cx="1714512" cy="642942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MODUL AKAUN BELUM TERIMA</a:t>
            </a:r>
            <a:endParaRPr lang="en-MY" sz="1200" b="1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30DC37A-FB52-4268-BB98-971A813A02F0}"/>
              </a:ext>
            </a:extLst>
          </p:cNvPr>
          <p:cNvSpPr/>
          <p:nvPr/>
        </p:nvSpPr>
        <p:spPr>
          <a:xfrm>
            <a:off x="4671529" y="3913456"/>
            <a:ext cx="1714512" cy="642942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MODUL GAJI (PY)</a:t>
            </a:r>
            <a:endParaRPr lang="en-MY" sz="1200" b="1" dirty="0"/>
          </a:p>
        </p:txBody>
      </p:sp>
      <p:sp>
        <p:nvSpPr>
          <p:cNvPr id="54" name="Right Arrow 38">
            <a:extLst>
              <a:ext uri="{FF2B5EF4-FFF2-40B4-BE49-F238E27FC236}">
                <a16:creationId xmlns:a16="http://schemas.microsoft.com/office/drawing/2014/main" id="{B1CE3934-D6FF-411B-960D-8E174E979927}"/>
              </a:ext>
            </a:extLst>
          </p:cNvPr>
          <p:cNvSpPr/>
          <p:nvPr/>
        </p:nvSpPr>
        <p:spPr>
          <a:xfrm rot="7098358">
            <a:off x="5655879" y="2915548"/>
            <a:ext cx="632259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6" name="Right Arrow 38">
            <a:extLst>
              <a:ext uri="{FF2B5EF4-FFF2-40B4-BE49-F238E27FC236}">
                <a16:creationId xmlns:a16="http://schemas.microsoft.com/office/drawing/2014/main" id="{1B235993-EE36-4441-B14A-3A38AA297F16}"/>
              </a:ext>
            </a:extLst>
          </p:cNvPr>
          <p:cNvSpPr/>
          <p:nvPr/>
        </p:nvSpPr>
        <p:spPr>
          <a:xfrm rot="3043905">
            <a:off x="6670199" y="2908193"/>
            <a:ext cx="632259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AC4A3C6-5C50-4747-A6A1-3720E6323C2C}"/>
              </a:ext>
            </a:extLst>
          </p:cNvPr>
          <p:cNvSpPr/>
          <p:nvPr/>
        </p:nvSpPr>
        <p:spPr>
          <a:xfrm>
            <a:off x="4671529" y="4743954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C886089-CBDC-4915-8693-F2313A6DF855}"/>
              </a:ext>
            </a:extLst>
          </p:cNvPr>
          <p:cNvSpPr/>
          <p:nvPr/>
        </p:nvSpPr>
        <p:spPr>
          <a:xfrm>
            <a:off x="6855480" y="4743954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PTJ PENYEDIA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6BDCC08-2FB2-4945-B090-516FE3A1AEA3}"/>
              </a:ext>
            </a:extLst>
          </p:cNvPr>
          <p:cNvSpPr txBox="1"/>
          <p:nvPr/>
        </p:nvSpPr>
        <p:spPr>
          <a:xfrm>
            <a:off x="6855480" y="3459913"/>
            <a:ext cx="161032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Terimaan</a:t>
            </a:r>
            <a:r>
              <a:rPr lang="en-US" sz="1400" dirty="0"/>
              <a:t> </a:t>
            </a:r>
            <a:r>
              <a:rPr lang="en-US" sz="1400" dirty="0" err="1"/>
              <a:t>Tanpa</a:t>
            </a:r>
            <a:r>
              <a:rPr lang="en-US" sz="1400" dirty="0"/>
              <a:t> </a:t>
            </a:r>
            <a:r>
              <a:rPr lang="en-US" sz="1400" dirty="0" err="1"/>
              <a:t>Bil</a:t>
            </a:r>
            <a:endParaRPr lang="en-MY" sz="14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1008201-18CA-4F21-9BCB-33037B881D5A}"/>
              </a:ext>
            </a:extLst>
          </p:cNvPr>
          <p:cNvSpPr txBox="1"/>
          <p:nvPr/>
        </p:nvSpPr>
        <p:spPr>
          <a:xfrm>
            <a:off x="4749473" y="3444575"/>
            <a:ext cx="1610329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Potongan</a:t>
            </a:r>
            <a:r>
              <a:rPr lang="en-US" sz="1400" dirty="0"/>
              <a:t> </a:t>
            </a:r>
            <a:r>
              <a:rPr lang="en-US" sz="1400" dirty="0" err="1"/>
              <a:t>Gaji</a:t>
            </a:r>
            <a:endParaRPr lang="en-MY" sz="1400" dirty="0"/>
          </a:p>
        </p:txBody>
      </p:sp>
    </p:spTree>
    <p:extLst>
      <p:ext uri="{BB962C8B-B14F-4D97-AF65-F5344CB8AC3E}">
        <p14:creationId xmlns:p14="http://schemas.microsoft.com/office/powerpoint/2010/main" val="3071641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D39532-BFC9-476B-B76B-CF9C1B5C480D}"/>
              </a:ext>
            </a:extLst>
          </p:cNvPr>
          <p:cNvSpPr txBox="1">
            <a:spLocks/>
          </p:cNvSpPr>
          <p:nvPr/>
        </p:nvSpPr>
        <p:spPr>
          <a:xfrm>
            <a:off x="2000232" y="357166"/>
            <a:ext cx="5357850" cy="571503"/>
          </a:xfrm>
          <a:prstGeom prst="rect">
            <a:avLst/>
          </a:prstGeom>
          <a:ln w="19050" cmpd="sng">
            <a:solidFill>
              <a:schemeClr val="accent1">
                <a:alpha val="76000"/>
              </a:schemeClr>
            </a:solidFill>
          </a:ln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 PENDAHULUAN</a:t>
            </a:r>
            <a:endParaRPr lang="en-MY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BD262F-A0B7-4515-932D-33CEE73B69A2}"/>
              </a:ext>
            </a:extLst>
          </p:cNvPr>
          <p:cNvSpPr/>
          <p:nvPr/>
        </p:nvSpPr>
        <p:spPr>
          <a:xfrm>
            <a:off x="905900" y="1628563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BN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rekod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43D8C8-CDF4-4DAC-9EF7-B50C53118605}"/>
              </a:ext>
            </a:extLst>
          </p:cNvPr>
          <p:cNvSpPr/>
          <p:nvPr/>
        </p:nvSpPr>
        <p:spPr>
          <a:xfrm>
            <a:off x="3406793" y="1650348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BN PENGESAH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8DABDC-8370-4F97-BA3E-603570BCAC1B}"/>
              </a:ext>
            </a:extLst>
          </p:cNvPr>
          <p:cNvSpPr txBox="1"/>
          <p:nvPr/>
        </p:nvSpPr>
        <p:spPr>
          <a:xfrm>
            <a:off x="2000232" y="1093950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PENDAHULUAN WANG PERSEKUTUAN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ight Arrow 38">
            <a:extLst>
              <a:ext uri="{FF2B5EF4-FFF2-40B4-BE49-F238E27FC236}">
                <a16:creationId xmlns:a16="http://schemas.microsoft.com/office/drawing/2014/main" id="{892F402C-A5A0-4BB0-8AEE-C740786643E5}"/>
              </a:ext>
            </a:extLst>
          </p:cNvPr>
          <p:cNvSpPr/>
          <p:nvPr/>
        </p:nvSpPr>
        <p:spPr>
          <a:xfrm>
            <a:off x="5159822" y="1839709"/>
            <a:ext cx="632259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C6DA93-0917-4A7A-BC37-45AA780864B6}"/>
              </a:ext>
            </a:extLst>
          </p:cNvPr>
          <p:cNvSpPr/>
          <p:nvPr/>
        </p:nvSpPr>
        <p:spPr>
          <a:xfrm>
            <a:off x="5915947" y="1683795"/>
            <a:ext cx="16430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white"/>
                </a:solidFill>
                <a:latin typeface="Calibri"/>
              </a:rPr>
              <a:t>BN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PELULUS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ight Arrow 30">
            <a:extLst>
              <a:ext uri="{FF2B5EF4-FFF2-40B4-BE49-F238E27FC236}">
                <a16:creationId xmlns:a16="http://schemas.microsoft.com/office/drawing/2014/main" id="{8D4214E0-69D3-41BE-86BA-6C2EF45706FA}"/>
              </a:ext>
            </a:extLst>
          </p:cNvPr>
          <p:cNvSpPr/>
          <p:nvPr/>
        </p:nvSpPr>
        <p:spPr>
          <a:xfrm>
            <a:off x="2657654" y="1793508"/>
            <a:ext cx="542727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61FEA25-13B7-4096-990B-117993F54DD8}"/>
              </a:ext>
            </a:extLst>
          </p:cNvPr>
          <p:cNvSpPr/>
          <p:nvPr/>
        </p:nvSpPr>
        <p:spPr>
          <a:xfrm>
            <a:off x="2716563" y="3939060"/>
            <a:ext cx="1714512" cy="642942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AKAUN BELUM TERIMA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ight Arrow 38">
            <a:extLst>
              <a:ext uri="{FF2B5EF4-FFF2-40B4-BE49-F238E27FC236}">
                <a16:creationId xmlns:a16="http://schemas.microsoft.com/office/drawing/2014/main" id="{E63DD4FB-D2C8-43DA-B1DB-6D3AD5FC398E}"/>
              </a:ext>
            </a:extLst>
          </p:cNvPr>
          <p:cNvSpPr/>
          <p:nvPr/>
        </p:nvSpPr>
        <p:spPr>
          <a:xfrm rot="7098358">
            <a:off x="6421354" y="2645357"/>
            <a:ext cx="632259" cy="25036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E19B2EF-207E-4894-B6D7-0D6BA3346C0D}"/>
              </a:ext>
            </a:extLst>
          </p:cNvPr>
          <p:cNvSpPr/>
          <p:nvPr/>
        </p:nvSpPr>
        <p:spPr>
          <a:xfrm>
            <a:off x="2733615" y="4761077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2712F8-CD7D-4549-8BD2-3E43DE6820A9}"/>
              </a:ext>
            </a:extLst>
          </p:cNvPr>
          <p:cNvSpPr txBox="1"/>
          <p:nvPr/>
        </p:nvSpPr>
        <p:spPr>
          <a:xfrm>
            <a:off x="2716563" y="3286946"/>
            <a:ext cx="1610329" cy="52322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Terimaan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alibri"/>
              </a:rPr>
              <a:t>Persekutuan</a:t>
            </a: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0C253D-D641-4182-89D3-0CBF31EC0449}"/>
              </a:ext>
            </a:extLst>
          </p:cNvPr>
          <p:cNvSpPr txBox="1"/>
          <p:nvPr/>
        </p:nvSpPr>
        <p:spPr>
          <a:xfrm>
            <a:off x="5049866" y="3167390"/>
            <a:ext cx="2978517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CETAK LAPORAN PENDAHULUAN WANG PERSEKUTUAN</a:t>
            </a: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ight Arrow 30">
            <a:extLst>
              <a:ext uri="{FF2B5EF4-FFF2-40B4-BE49-F238E27FC236}">
                <a16:creationId xmlns:a16="http://schemas.microsoft.com/office/drawing/2014/main" id="{33C9EB58-DF0F-47A7-98ED-77943F22C5D4}"/>
              </a:ext>
            </a:extLst>
          </p:cNvPr>
          <p:cNvSpPr/>
          <p:nvPr/>
        </p:nvSpPr>
        <p:spPr>
          <a:xfrm flipH="1">
            <a:off x="4431074" y="3342962"/>
            <a:ext cx="542727" cy="347647"/>
          </a:xfrm>
          <a:prstGeom prst="rightArrow">
            <a:avLst>
              <a:gd name="adj1" fmla="val 58258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1451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71008" y="79068"/>
            <a:ext cx="5357850" cy="428627"/>
          </a:xfrm>
          <a:ln w="19050" cmpd="sng">
            <a:solidFill>
              <a:schemeClr val="accent1">
                <a:alpha val="76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MODUL PENDAHULUAN</a:t>
            </a:r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207699" y="974753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rekod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baru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62153" y="987534"/>
            <a:ext cx="1143008" cy="485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PKN/BN PELULUS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97861" y="1512625"/>
            <a:ext cx="108012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rekod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baru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55908" y="606720"/>
            <a:ext cx="2714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PENDAHULUAN PELBAGAI</a:t>
            </a: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57599" y="1149691"/>
            <a:ext cx="1794500" cy="25391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PENDAHULUAN PELBAGAI</a:t>
            </a:r>
            <a:endParaRPr kumimoji="0" lang="en-MY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23598" y="3367252"/>
            <a:ext cx="1428760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PELULUS</a:t>
            </a:r>
          </a:p>
        </p:txBody>
      </p:sp>
      <p:sp>
        <p:nvSpPr>
          <p:cNvPr id="19" name="Oval 18"/>
          <p:cNvSpPr/>
          <p:nvPr/>
        </p:nvSpPr>
        <p:spPr>
          <a:xfrm>
            <a:off x="5148064" y="2652872"/>
            <a:ext cx="1714512" cy="642942"/>
          </a:xfrm>
          <a:prstGeom prst="ellipse">
            <a:avLst/>
          </a:prstGeom>
          <a:solidFill>
            <a:schemeClr val="accent6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AKAUN BELUM BAYAR (AP)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49242" y="4107661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CETAK BAUCER BAYARAN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405922" y="3867318"/>
            <a:ext cx="1214446" cy="285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CARIAN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2744867" y="2631100"/>
            <a:ext cx="1714512" cy="64294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PENGURUSAN TUNAI (CM)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20544" y="3321843"/>
            <a:ext cx="1428760" cy="42862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BN PELULUS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3027558" y="3821698"/>
            <a:ext cx="1214446" cy="35719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POSTING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CETAK EFT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315436" y="2590455"/>
            <a:ext cx="1714512" cy="642942"/>
          </a:xfrm>
          <a:prstGeom prst="ellipse">
            <a:avLst/>
          </a:prstGeom>
          <a:solidFill>
            <a:schemeClr val="accent6"/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MODUL AKAUN BELUM BAYAR (AP)</a:t>
            </a:r>
            <a:endParaRPr kumimoji="0" lang="en-MY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6086" y="3272177"/>
            <a:ext cx="1714512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549242" y="3750471"/>
            <a:ext cx="1214446" cy="2857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CARIAN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5405922" y="4720864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CETAK BAUCER BAYARAN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Right Arrow 38"/>
          <p:cNvSpPr/>
          <p:nvPr/>
        </p:nvSpPr>
        <p:spPr>
          <a:xfrm>
            <a:off x="2905647" y="1588454"/>
            <a:ext cx="337434" cy="3571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Right Arrow 47"/>
          <p:cNvSpPr/>
          <p:nvPr/>
        </p:nvSpPr>
        <p:spPr>
          <a:xfrm rot="10800000">
            <a:off x="2057990" y="3312660"/>
            <a:ext cx="785818" cy="42862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2380" y="652435"/>
            <a:ext cx="2475957" cy="25391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KERTAS KERJA SECARA AUTO / TIDAK</a:t>
            </a:r>
            <a:endParaRPr kumimoji="0" lang="en-MY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ight Arrow 30"/>
          <p:cNvSpPr/>
          <p:nvPr/>
        </p:nvSpPr>
        <p:spPr>
          <a:xfrm>
            <a:off x="1561764" y="1084092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4431264" y="1606401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186514" y="1544577"/>
            <a:ext cx="742310" cy="465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PKN/BN PELULUS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ight Arrow 33"/>
          <p:cNvSpPr/>
          <p:nvPr/>
        </p:nvSpPr>
        <p:spPr>
          <a:xfrm rot="5400000">
            <a:off x="1008914" y="4575474"/>
            <a:ext cx="268123" cy="29924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6995672" y="1606402"/>
            <a:ext cx="266372" cy="2991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Right Arrow 35"/>
          <p:cNvSpPr/>
          <p:nvPr/>
        </p:nvSpPr>
        <p:spPr>
          <a:xfrm rot="10800000">
            <a:off x="4420321" y="3327753"/>
            <a:ext cx="785818" cy="42862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7465" y="4862462"/>
            <a:ext cx="1988597" cy="41549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PENYELESAIAN PENDAHULUAN PELBAGAI</a:t>
            </a:r>
            <a:endParaRPr kumimoji="0" lang="en-MY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321414" y="1556792"/>
            <a:ext cx="1643074" cy="45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rekod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baru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55676" y="1218524"/>
            <a:ext cx="1708812" cy="26161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ARAHAN BAYARAN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Right Arrow 50"/>
          <p:cNvSpPr/>
          <p:nvPr/>
        </p:nvSpPr>
        <p:spPr>
          <a:xfrm rot="5400000">
            <a:off x="7731385" y="2483929"/>
            <a:ext cx="846974" cy="323087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341272" y="3233397"/>
            <a:ext cx="1643074" cy="451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PENYEMAK</a:t>
            </a:r>
          </a:p>
        </p:txBody>
      </p:sp>
      <p:sp>
        <p:nvSpPr>
          <p:cNvPr id="57" name="Right Arrow 56"/>
          <p:cNvSpPr/>
          <p:nvPr/>
        </p:nvSpPr>
        <p:spPr>
          <a:xfrm rot="10800000">
            <a:off x="6868220" y="3359272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78393" y="6099590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rekod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baru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309198" y="6123630"/>
            <a:ext cx="951993" cy="485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BN/PKN PELULUS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54428" y="1544577"/>
            <a:ext cx="2475957" cy="25391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KERTAS KERJA  SECARA MANUAL / YA</a:t>
            </a:r>
            <a:endParaRPr kumimoji="0" lang="en-MY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142976" y="1889405"/>
            <a:ext cx="128588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PTJ PENYEDIA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rekod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1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baru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835058" y="1536665"/>
            <a:ext cx="859596" cy="451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BN PENGESAH</a:t>
            </a:r>
            <a:endParaRPr kumimoji="0" lang="en-MY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Right Arrow 61"/>
          <p:cNvSpPr/>
          <p:nvPr/>
        </p:nvSpPr>
        <p:spPr>
          <a:xfrm>
            <a:off x="5764332" y="1619782"/>
            <a:ext cx="357190" cy="28575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918954" y="6123630"/>
            <a:ext cx="859596" cy="451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BN PENGESAH</a:t>
            </a:r>
            <a:endParaRPr kumimoji="0" lang="en-MY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Right Arrow 63"/>
          <p:cNvSpPr/>
          <p:nvPr/>
        </p:nvSpPr>
        <p:spPr>
          <a:xfrm rot="5400000">
            <a:off x="862124" y="5511018"/>
            <a:ext cx="552067" cy="289609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Right Arrow 65"/>
          <p:cNvSpPr/>
          <p:nvPr/>
        </p:nvSpPr>
        <p:spPr>
          <a:xfrm>
            <a:off x="1546385" y="6191397"/>
            <a:ext cx="266372" cy="2991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Right Arrow 66"/>
          <p:cNvSpPr/>
          <p:nvPr/>
        </p:nvSpPr>
        <p:spPr>
          <a:xfrm>
            <a:off x="2905647" y="6200057"/>
            <a:ext cx="266372" cy="2991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5406781" y="4222653"/>
            <a:ext cx="1214446" cy="42862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INTERGRASI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Calibri"/>
              </a:rPr>
              <a:t>DALAMAN</a:t>
            </a:r>
            <a:endParaRPr kumimoji="0" lang="en-MY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670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11692</TotalTime>
  <Words>674</Words>
  <Application>Microsoft Office PowerPoint</Application>
  <PresentationFormat>On-screen Show (4:3)</PresentationFormat>
  <Paragraphs>242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Berlin Sans FB Demi</vt:lpstr>
      <vt:lpstr>Calibri</vt:lpstr>
      <vt:lpstr>Office Theme</vt:lpstr>
      <vt:lpstr>PowerPoint Presentation</vt:lpstr>
      <vt:lpstr>MODUL PENDAHULUAN</vt:lpstr>
      <vt:lpstr>MODUL PENDAHULUAN</vt:lpstr>
      <vt:lpstr>MODUL PENDAHULUAN</vt:lpstr>
      <vt:lpstr>MODUL PENDAHULUAN</vt:lpstr>
      <vt:lpstr>MODUL PENDAHULUAN</vt:lpstr>
      <vt:lpstr>MODUL PENDAHULUAN</vt:lpstr>
      <vt:lpstr>PowerPoint Presentation</vt:lpstr>
      <vt:lpstr>MODUL PENDAHULUAN</vt:lpstr>
      <vt:lpstr>MODUL PENDAHULUAN</vt:lpstr>
      <vt:lpstr>MODUL TUNTUTAN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PEROLEHAN</dc:title>
  <dc:creator>Norliana Ab Rahim</dc:creator>
  <cp:lastModifiedBy>Nur Suhaila bt. Sani</cp:lastModifiedBy>
  <cp:revision>90</cp:revision>
  <cp:lastPrinted>2018-03-27T11:13:30Z</cp:lastPrinted>
  <dcterms:created xsi:type="dcterms:W3CDTF">2016-11-26T14:21:39Z</dcterms:created>
  <dcterms:modified xsi:type="dcterms:W3CDTF">2020-07-24T01:27:53Z</dcterms:modified>
</cp:coreProperties>
</file>