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7" r:id="rId2"/>
    <p:sldId id="274" r:id="rId3"/>
    <p:sldId id="275" r:id="rId4"/>
    <p:sldId id="260" r:id="rId5"/>
    <p:sldId id="265" r:id="rId6"/>
    <p:sldId id="261" r:id="rId7"/>
    <p:sldId id="266" r:id="rId8"/>
    <p:sldId id="272" r:id="rId9"/>
    <p:sldId id="262" r:id="rId10"/>
    <p:sldId id="263" r:id="rId11"/>
    <p:sldId id="264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3399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8E0CB-C78E-48BA-9EF4-3EF3A236FBBF}" type="datetimeFigureOut">
              <a:rPr lang="en-MY" smtClean="0"/>
              <a:t>11/3/2020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3B202-66C6-4852-8B6C-606B660C4C2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02960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225C-C7AA-4C5C-8C96-BA97459949B2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464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3B202-66C6-4852-8B6C-606B660C4C24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44421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3B202-66C6-4852-8B6C-606B660C4C24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36493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3B202-66C6-4852-8B6C-606B660C4C24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61372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3B202-66C6-4852-8B6C-606B660C4C24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59300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3B202-66C6-4852-8B6C-606B660C4C24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29340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3B202-66C6-4852-8B6C-606B660C4C24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1715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3B202-66C6-4852-8B6C-606B660C4C24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73688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3B202-66C6-4852-8B6C-606B660C4C24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57568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3/11/2020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3/11/2020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3/11/2020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3/11/2020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3/11/2020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3/11/2020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3/11/2020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3/11/2020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3/11/2020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3/11/2020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3/11/2020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1E679-8DC2-411C-AC55-7D19768833C9}" type="datetimeFigureOut">
              <a:rPr lang="en-US" smtClean="0"/>
              <a:pPr/>
              <a:t>3/11/2020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" r="1559" b="391"/>
          <a:stretch>
            <a:fillRect/>
          </a:stretch>
        </p:blipFill>
        <p:spPr bwMode="auto">
          <a:xfrm>
            <a:off x="6442" y="1124744"/>
            <a:ext cx="5645678" cy="573325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5368" y="1160748"/>
            <a:ext cx="5688632" cy="46805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950" b="1" dirty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r>
              <a:rPr lang="en-US" sz="4950" b="1" dirty="0">
                <a:latin typeface="Berlin Sans FB Demi" panose="020E0802020502020306" pitchFamily="34" charset="0"/>
              </a:rPr>
              <a:t>ALIRAN PROSES </a:t>
            </a:r>
          </a:p>
          <a:p>
            <a:pPr marL="0" indent="0" algn="ctr">
              <a:buNone/>
            </a:pPr>
            <a:endParaRPr lang="en-US" sz="3600" b="1" dirty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endParaRPr lang="en-US" sz="1800" b="1" dirty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r>
              <a:rPr lang="en-US" sz="3600" b="1" dirty="0">
                <a:latin typeface="Berlin Sans FB Demi" panose="020E0802020502020306" pitchFamily="34" charset="0"/>
              </a:rPr>
              <a:t>MODUL </a:t>
            </a:r>
            <a:r>
              <a:rPr lang="en-US" sz="3600" b="1" dirty="0" smtClean="0">
                <a:latin typeface="Berlin Sans FB Demi" panose="020E0802020502020306" pitchFamily="34" charset="0"/>
              </a:rPr>
              <a:t>PINJAMAN</a:t>
            </a:r>
            <a:endParaRPr lang="en-US" sz="3600" b="1" dirty="0">
              <a:latin typeface="Berlin Sans FB Demi" panose="020E0802020502020306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6093296"/>
            <a:ext cx="1589400" cy="556359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9" y="357391"/>
            <a:ext cx="653296" cy="55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214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763688" y="404664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libri" panose="020F0502020204030204" pitchFamily="34" charset="0"/>
              </a:rPr>
              <a:t>MODUL PINJAMAN (LOAN)</a:t>
            </a:r>
            <a:endParaRPr lang="en-MY" sz="3200" dirty="0">
              <a:latin typeface="Calibri" panose="020F0502020204030204" pitchFamily="34" charset="0"/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958996" y="1201311"/>
            <a:ext cx="7370023" cy="931545"/>
          </a:xfrm>
          <a:prstGeom prst="rect">
            <a:avLst/>
          </a:prstGeom>
          <a:ln>
            <a:solidFill>
              <a:srgbClr val="0033CC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b="1" dirty="0" smtClean="0">
                <a:solidFill>
                  <a:schemeClr val="tx1">
                    <a:tint val="75000"/>
                  </a:schemeClr>
                </a:solidFill>
              </a:rPr>
              <a:t>PENYELESAIAN MELALUI GERAN/SAHAM –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400" b="1" dirty="0">
                <a:solidFill>
                  <a:schemeClr val="tx1">
                    <a:tint val="75000"/>
                  </a:schemeClr>
                </a:solidFill>
              </a:rPr>
              <a:t>PINJAMAN </a:t>
            </a:r>
            <a:r>
              <a:rPr lang="en-US" sz="2400" b="1" dirty="0" smtClean="0">
                <a:solidFill>
                  <a:schemeClr val="tx1">
                    <a:tint val="75000"/>
                  </a:schemeClr>
                </a:solidFill>
              </a:rPr>
              <a:t>DIBERI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MY" sz="3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40694" y="3074090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PENYEDIA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rekod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)</a:t>
            </a:r>
            <a:endParaRPr lang="en-MY" dirty="0"/>
          </a:p>
        </p:txBody>
      </p:sp>
      <p:sp>
        <p:nvSpPr>
          <p:cNvPr id="26" name="Right Arrow 25"/>
          <p:cNvSpPr/>
          <p:nvPr/>
        </p:nvSpPr>
        <p:spPr>
          <a:xfrm>
            <a:off x="2718602" y="3216129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7" name="Rectangle 26"/>
          <p:cNvSpPr/>
          <p:nvPr/>
        </p:nvSpPr>
        <p:spPr>
          <a:xfrm>
            <a:off x="3662116" y="3067258"/>
            <a:ext cx="1701972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PENYEMAK</a:t>
            </a:r>
            <a:endParaRPr lang="en-MY" dirty="0"/>
          </a:p>
        </p:txBody>
      </p:sp>
      <p:sp>
        <p:nvSpPr>
          <p:cNvPr id="28" name="Right Arrow 27"/>
          <p:cNvSpPr/>
          <p:nvPr/>
        </p:nvSpPr>
        <p:spPr>
          <a:xfrm>
            <a:off x="5742938" y="3193814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9" name="Rectangle 28"/>
          <p:cNvSpPr/>
          <p:nvPr/>
        </p:nvSpPr>
        <p:spPr>
          <a:xfrm>
            <a:off x="6673342" y="3074090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PELULUS</a:t>
            </a:r>
            <a:endParaRPr lang="en-MY" dirty="0"/>
          </a:p>
        </p:txBody>
      </p:sp>
      <p:sp>
        <p:nvSpPr>
          <p:cNvPr id="46" name="TextBox 45"/>
          <p:cNvSpPr txBox="1"/>
          <p:nvPr/>
        </p:nvSpPr>
        <p:spPr>
          <a:xfrm>
            <a:off x="539552" y="5013176"/>
            <a:ext cx="8057590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0070C0"/>
                </a:solidFill>
              </a:rPr>
              <a:t>Sekiranya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penyelesaian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pinjaman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dibuat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menggunakan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geran</a:t>
            </a:r>
            <a:r>
              <a:rPr lang="en-US" sz="1400" dirty="0">
                <a:solidFill>
                  <a:srgbClr val="0070C0"/>
                </a:solidFill>
              </a:rPr>
              <a:t>, </a:t>
            </a:r>
            <a:r>
              <a:rPr lang="en-US" sz="1400" dirty="0" err="1">
                <a:solidFill>
                  <a:srgbClr val="0070C0"/>
                </a:solidFill>
              </a:rPr>
              <a:t>amaun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baki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pinjaman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dan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nilai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geran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haruslah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sama</a:t>
            </a:r>
            <a:r>
              <a:rPr lang="en-US" sz="1400" dirty="0">
                <a:solidFill>
                  <a:srgbClr val="0070C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8726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763688" y="404664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libri" panose="020F0502020204030204" pitchFamily="34" charset="0"/>
              </a:rPr>
              <a:t>MODUL PINJAMAN (LOAN)</a:t>
            </a:r>
            <a:endParaRPr lang="en-MY" sz="3200" dirty="0">
              <a:latin typeface="Calibri" panose="020F0502020204030204" pitchFamily="34" charset="0"/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958996" y="1201312"/>
            <a:ext cx="7370023" cy="787528"/>
          </a:xfrm>
          <a:prstGeom prst="rect">
            <a:avLst/>
          </a:prstGeom>
          <a:ln>
            <a:solidFill>
              <a:srgbClr val="0033CC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b="1" dirty="0" smtClean="0">
                <a:solidFill>
                  <a:schemeClr val="tx1">
                    <a:tint val="75000"/>
                  </a:schemeClr>
                </a:solidFill>
              </a:rPr>
              <a:t>PERTUKARAN PEMINJAM –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b="1" dirty="0" smtClean="0">
                <a:solidFill>
                  <a:schemeClr val="tx1">
                    <a:tint val="75000"/>
                  </a:schemeClr>
                </a:solidFill>
              </a:rPr>
              <a:t>PINJAMAN DIBERI</a:t>
            </a:r>
            <a:endParaRPr kumimoji="0" lang="en-MY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40694" y="3074090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PENYEDIA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rekod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)</a:t>
            </a:r>
            <a:endParaRPr lang="en-MY" dirty="0"/>
          </a:p>
        </p:txBody>
      </p:sp>
      <p:sp>
        <p:nvSpPr>
          <p:cNvPr id="28" name="Right Arrow 27"/>
          <p:cNvSpPr/>
          <p:nvPr/>
        </p:nvSpPr>
        <p:spPr>
          <a:xfrm>
            <a:off x="2699124" y="3216966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9" name="Rectangle 28"/>
          <p:cNvSpPr/>
          <p:nvPr/>
        </p:nvSpPr>
        <p:spPr>
          <a:xfrm>
            <a:off x="3628860" y="3074090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PELULUS</a:t>
            </a:r>
            <a:endParaRPr lang="en-MY" dirty="0"/>
          </a:p>
        </p:txBody>
      </p:sp>
      <p:sp>
        <p:nvSpPr>
          <p:cNvPr id="46" name="TextBox 45"/>
          <p:cNvSpPr txBox="1"/>
          <p:nvPr/>
        </p:nvSpPr>
        <p:spPr>
          <a:xfrm>
            <a:off x="840694" y="5031703"/>
            <a:ext cx="6683634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70C0"/>
                </a:solidFill>
              </a:rPr>
              <a:t>* </a:t>
            </a:r>
            <a:r>
              <a:rPr lang="en-US" sz="1400" dirty="0" err="1" smtClean="0">
                <a:solidFill>
                  <a:srgbClr val="0070C0"/>
                </a:solidFill>
              </a:rPr>
              <a:t>Segala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hutang</a:t>
            </a:r>
            <a:r>
              <a:rPr lang="en-US" sz="1400" dirty="0" smtClean="0">
                <a:solidFill>
                  <a:srgbClr val="0070C0"/>
                </a:solidFill>
              </a:rPr>
              <a:t> yang </a:t>
            </a:r>
            <a:r>
              <a:rPr lang="en-US" sz="1400" dirty="0" err="1" smtClean="0">
                <a:solidFill>
                  <a:srgbClr val="0070C0"/>
                </a:solidFill>
              </a:rPr>
              <a:t>miliki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peminjam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asal</a:t>
            </a:r>
            <a:r>
              <a:rPr lang="en-US" sz="1400" dirty="0" smtClean="0">
                <a:solidFill>
                  <a:srgbClr val="0070C0"/>
                </a:solidFill>
              </a:rPr>
              <a:t> (</a:t>
            </a:r>
            <a:r>
              <a:rPr lang="en-US" sz="1400" dirty="0" err="1" smtClean="0">
                <a:solidFill>
                  <a:srgbClr val="0070C0"/>
                </a:solidFill>
              </a:rPr>
              <a:t>agensi</a:t>
            </a:r>
            <a:r>
              <a:rPr lang="en-US" sz="1400" dirty="0" smtClean="0">
                <a:solidFill>
                  <a:srgbClr val="0070C0"/>
                </a:solidFill>
              </a:rPr>
              <a:t>/</a:t>
            </a:r>
            <a:r>
              <a:rPr lang="en-US" sz="1400" dirty="0" err="1" smtClean="0">
                <a:solidFill>
                  <a:srgbClr val="0070C0"/>
                </a:solidFill>
              </a:rPr>
              <a:t>badan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berkanun</a:t>
            </a:r>
            <a:r>
              <a:rPr lang="en-US" sz="1400" dirty="0" smtClean="0">
                <a:solidFill>
                  <a:srgbClr val="0070C0"/>
                </a:solidFill>
              </a:rPr>
              <a:t>) </a:t>
            </a:r>
            <a:r>
              <a:rPr lang="en-US" sz="1400" dirty="0" err="1" smtClean="0">
                <a:solidFill>
                  <a:srgbClr val="0070C0"/>
                </a:solidFill>
              </a:rPr>
              <a:t>dipindahkan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kepada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peminjam</a:t>
            </a:r>
            <a:r>
              <a:rPr lang="en-US" sz="1400" dirty="0" smtClean="0">
                <a:solidFill>
                  <a:srgbClr val="0070C0"/>
                </a:solidFill>
              </a:rPr>
              <a:t> yang </a:t>
            </a:r>
            <a:r>
              <a:rPr lang="en-US" sz="1400" dirty="0" err="1" smtClean="0">
                <a:solidFill>
                  <a:srgbClr val="0070C0"/>
                </a:solidFill>
              </a:rPr>
              <a:t>baharu</a:t>
            </a:r>
            <a:endParaRPr lang="en-MY" sz="1400" dirty="0">
              <a:solidFill>
                <a:srgbClr val="0070C0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5517050" y="3216966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" name="Rectangle 8"/>
          <p:cNvSpPr/>
          <p:nvPr/>
        </p:nvSpPr>
        <p:spPr>
          <a:xfrm>
            <a:off x="6476546" y="3074090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PENYEDIA</a:t>
            </a:r>
            <a:endParaRPr lang="en-MY" dirty="0"/>
          </a:p>
        </p:txBody>
      </p:sp>
      <p:sp>
        <p:nvSpPr>
          <p:cNvPr id="10" name="TextBox 9"/>
          <p:cNvSpPr txBox="1"/>
          <p:nvPr/>
        </p:nvSpPr>
        <p:spPr>
          <a:xfrm>
            <a:off x="6320771" y="3844449"/>
            <a:ext cx="2008248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Cetak</a:t>
            </a:r>
            <a:r>
              <a:rPr lang="en-US" sz="1400" dirty="0" smtClean="0"/>
              <a:t> Surat </a:t>
            </a:r>
            <a:r>
              <a:rPr lang="en-US" sz="1400" dirty="0" err="1" smtClean="0"/>
              <a:t>Pertukaran</a:t>
            </a:r>
            <a:r>
              <a:rPr lang="en-US" sz="1400" dirty="0" smtClean="0"/>
              <a:t> </a:t>
            </a:r>
            <a:r>
              <a:rPr lang="en-US" sz="1400" dirty="0" err="1" smtClean="0"/>
              <a:t>Peminjam</a:t>
            </a:r>
            <a:endParaRPr lang="en-MY" sz="1400" dirty="0"/>
          </a:p>
        </p:txBody>
      </p:sp>
    </p:spTree>
    <p:extLst>
      <p:ext uri="{BB962C8B-B14F-4D97-AF65-F5344CB8AC3E}">
        <p14:creationId xmlns:p14="http://schemas.microsoft.com/office/powerpoint/2010/main" val="278983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763688" y="404664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libri" panose="020F0502020204030204" pitchFamily="34" charset="0"/>
              </a:rPr>
              <a:t>MODUL PINJAMAN (LOAN)</a:t>
            </a:r>
            <a:endParaRPr lang="en-MY" sz="3200" dirty="0">
              <a:latin typeface="Calibri" panose="020F0502020204030204" pitchFamily="34" charset="0"/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958996" y="1201312"/>
            <a:ext cx="7370023" cy="787528"/>
          </a:xfrm>
          <a:prstGeom prst="rect">
            <a:avLst/>
          </a:prstGeom>
          <a:ln>
            <a:solidFill>
              <a:srgbClr val="0033CC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b="1" dirty="0" smtClean="0">
                <a:solidFill>
                  <a:schemeClr val="tx1">
                    <a:tint val="75000"/>
                  </a:schemeClr>
                </a:solidFill>
              </a:rPr>
              <a:t>HAPUSKIRA (WRITE OFF) –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2000" b="1" dirty="0">
                <a:solidFill>
                  <a:schemeClr val="tx1">
                    <a:tint val="75000"/>
                  </a:schemeClr>
                </a:solidFill>
              </a:rPr>
              <a:t>PINJAMAN DIBERI</a:t>
            </a:r>
            <a:r>
              <a:rPr lang="en-US" sz="2200" b="1" dirty="0">
                <a:solidFill>
                  <a:schemeClr val="tx1">
                    <a:tint val="75000"/>
                  </a:schemeClr>
                </a:solidFill>
              </a:rPr>
              <a:t> </a:t>
            </a:r>
            <a:endParaRPr lang="en-US" sz="2200" b="1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MY" sz="3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051720" y="3050938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PENYEDIA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rekod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)</a:t>
            </a:r>
            <a:endParaRPr lang="en-MY" dirty="0"/>
          </a:p>
        </p:txBody>
      </p:sp>
      <p:sp>
        <p:nvSpPr>
          <p:cNvPr id="28" name="Right Arrow 27"/>
          <p:cNvSpPr/>
          <p:nvPr/>
        </p:nvSpPr>
        <p:spPr>
          <a:xfrm>
            <a:off x="4217660" y="3193814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9" name="Rectangle 28"/>
          <p:cNvSpPr/>
          <p:nvPr/>
        </p:nvSpPr>
        <p:spPr>
          <a:xfrm>
            <a:off x="5454906" y="3050938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PELULUS</a:t>
            </a:r>
            <a:endParaRPr lang="en-MY" dirty="0"/>
          </a:p>
        </p:txBody>
      </p:sp>
      <p:sp>
        <p:nvSpPr>
          <p:cNvPr id="46" name="TextBox 45"/>
          <p:cNvSpPr txBox="1"/>
          <p:nvPr/>
        </p:nvSpPr>
        <p:spPr>
          <a:xfrm>
            <a:off x="958996" y="4889654"/>
            <a:ext cx="6822914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70C0"/>
                </a:solidFill>
              </a:rPr>
              <a:t>* Proses </a:t>
            </a:r>
            <a:r>
              <a:rPr lang="en-US" sz="1400" dirty="0" err="1" smtClean="0">
                <a:solidFill>
                  <a:srgbClr val="0070C0"/>
                </a:solidFill>
              </a:rPr>
              <a:t>ini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dilakukan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sekiranya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telah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mendapat</a:t>
            </a:r>
            <a:r>
              <a:rPr lang="en-US" sz="1400" dirty="0" smtClean="0">
                <a:solidFill>
                  <a:srgbClr val="0070C0"/>
                </a:solidFill>
              </a:rPr>
              <a:t> S</a:t>
            </a:r>
            <a:r>
              <a:rPr lang="sv-SE" sz="1400" dirty="0" smtClean="0">
                <a:solidFill>
                  <a:srgbClr val="0070C0"/>
                </a:solidFill>
              </a:rPr>
              <a:t>urat </a:t>
            </a:r>
            <a:r>
              <a:rPr lang="sv-SE" sz="1400" dirty="0">
                <a:solidFill>
                  <a:srgbClr val="0070C0"/>
                </a:solidFill>
              </a:rPr>
              <a:t>P</a:t>
            </a:r>
            <a:r>
              <a:rPr lang="sv-SE" sz="1400" dirty="0" smtClean="0">
                <a:solidFill>
                  <a:srgbClr val="0070C0"/>
                </a:solidFill>
              </a:rPr>
              <a:t>ersetujuan Hapus Kira daripada Menteri Besar </a:t>
            </a:r>
            <a:endParaRPr lang="en-MY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38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763688" y="404664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libri" panose="020F0502020204030204" pitchFamily="34" charset="0"/>
              </a:rPr>
              <a:t>MODUL PINJAMAN (LOAN)</a:t>
            </a:r>
            <a:endParaRPr lang="en-MY" sz="3200" dirty="0">
              <a:latin typeface="Calibri" panose="020F0502020204030204" pitchFamily="34" charset="0"/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958996" y="1201312"/>
            <a:ext cx="7370023" cy="931544"/>
          </a:xfrm>
          <a:prstGeom prst="rect">
            <a:avLst/>
          </a:prstGeom>
          <a:ln>
            <a:solidFill>
              <a:srgbClr val="0033CC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200" b="1" noProof="0" dirty="0" smtClean="0">
                <a:solidFill>
                  <a:schemeClr val="tx1">
                    <a:tint val="75000"/>
                  </a:schemeClr>
                </a:solidFill>
              </a:rPr>
              <a:t>PROSES PENUTUPAN AKAUN PINJAMAN -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200" b="1" dirty="0">
                <a:solidFill>
                  <a:schemeClr val="tx1">
                    <a:tint val="75000"/>
                  </a:schemeClr>
                </a:solidFill>
              </a:rPr>
              <a:t>PINJAMAN DIBERI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MY" sz="3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822470" y="3082474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PENYEDIA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rekod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)</a:t>
            </a:r>
            <a:endParaRPr lang="en-MY" dirty="0"/>
          </a:p>
        </p:txBody>
      </p:sp>
      <p:sp>
        <p:nvSpPr>
          <p:cNvPr id="46" name="TextBox 45"/>
          <p:cNvSpPr txBox="1"/>
          <p:nvPr/>
        </p:nvSpPr>
        <p:spPr>
          <a:xfrm>
            <a:off x="1442272" y="4941168"/>
            <a:ext cx="6403469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70C0"/>
                </a:solidFill>
              </a:rPr>
              <a:t>* </a:t>
            </a:r>
            <a:r>
              <a:rPr lang="en-US" sz="1400" dirty="0" err="1" smtClean="0">
                <a:solidFill>
                  <a:srgbClr val="0070C0"/>
                </a:solidFill>
              </a:rPr>
              <a:t>Penutupan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akaun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pinjaman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dilakukan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setelah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peminjam</a:t>
            </a:r>
            <a:r>
              <a:rPr lang="en-US" sz="1400" dirty="0" smtClean="0">
                <a:solidFill>
                  <a:srgbClr val="0070C0"/>
                </a:solidFill>
              </a:rPr>
              <a:t> (</a:t>
            </a:r>
            <a:r>
              <a:rPr lang="en-US" sz="1400" dirty="0" err="1" smtClean="0">
                <a:solidFill>
                  <a:srgbClr val="0070C0"/>
                </a:solidFill>
              </a:rPr>
              <a:t>agensi</a:t>
            </a:r>
            <a:r>
              <a:rPr lang="en-US" sz="1400" dirty="0" smtClean="0">
                <a:solidFill>
                  <a:srgbClr val="0070C0"/>
                </a:solidFill>
              </a:rPr>
              <a:t>/</a:t>
            </a:r>
            <a:r>
              <a:rPr lang="en-US" sz="1400" dirty="0" err="1" smtClean="0">
                <a:solidFill>
                  <a:srgbClr val="0070C0"/>
                </a:solidFill>
              </a:rPr>
              <a:t>badan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berkanun</a:t>
            </a:r>
            <a:r>
              <a:rPr lang="en-US" sz="1400" dirty="0" smtClean="0">
                <a:solidFill>
                  <a:srgbClr val="0070C0"/>
                </a:solidFill>
              </a:rPr>
              <a:t>) </a:t>
            </a:r>
            <a:r>
              <a:rPr lang="en-US" sz="1400" dirty="0" err="1" smtClean="0">
                <a:solidFill>
                  <a:srgbClr val="0070C0"/>
                </a:solidFill>
              </a:rPr>
              <a:t>berjaya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membayar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semua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hutang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atau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membuat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bayaran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penuh</a:t>
            </a:r>
            <a:r>
              <a:rPr lang="en-US" sz="1400" dirty="0" smtClean="0">
                <a:solidFill>
                  <a:srgbClr val="0070C0"/>
                </a:solidFill>
              </a:rPr>
              <a:t> (</a:t>
            </a:r>
            <a:r>
              <a:rPr lang="en-US" sz="1400" i="1" dirty="0" smtClean="0">
                <a:solidFill>
                  <a:srgbClr val="0070C0"/>
                </a:solidFill>
              </a:rPr>
              <a:t>full settlement</a:t>
            </a:r>
            <a:r>
              <a:rPr lang="en-US" sz="1400" dirty="0" smtClean="0">
                <a:solidFill>
                  <a:srgbClr val="0070C0"/>
                </a:solidFill>
              </a:rPr>
              <a:t>)</a:t>
            </a:r>
            <a:endParaRPr lang="en-MY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70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763688" y="404664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libri" panose="020F0502020204030204" pitchFamily="34" charset="0"/>
              </a:rPr>
              <a:t>MODUL PINJAMAN (LOAN)</a:t>
            </a:r>
            <a:endParaRPr lang="en-MY" sz="3200" dirty="0">
              <a:latin typeface="Calibri" panose="020F0502020204030204" pitchFamily="34" charset="0"/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958996" y="1124744"/>
            <a:ext cx="7370023" cy="571504"/>
          </a:xfrm>
          <a:prstGeom prst="rect">
            <a:avLst/>
          </a:prstGeom>
          <a:ln>
            <a:solidFill>
              <a:srgbClr val="0033CC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dirty="0" smtClean="0">
                <a:solidFill>
                  <a:schemeClr val="tx1">
                    <a:tint val="75000"/>
                  </a:schemeClr>
                </a:solidFill>
              </a:rPr>
              <a:t>PERMOHONAN PENDAFTARAN PINJAMAN DIBERI</a:t>
            </a:r>
            <a:endParaRPr kumimoji="0" lang="en-MY" sz="3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7504" y="2139688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PENYEDIA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rekod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)</a:t>
            </a:r>
            <a:endParaRPr lang="en-MY" dirty="0"/>
          </a:p>
        </p:txBody>
      </p:sp>
      <p:sp>
        <p:nvSpPr>
          <p:cNvPr id="26" name="Right Arrow 25"/>
          <p:cNvSpPr/>
          <p:nvPr/>
        </p:nvSpPr>
        <p:spPr>
          <a:xfrm>
            <a:off x="1907704" y="2281727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7" name="Rectangle 26"/>
          <p:cNvSpPr/>
          <p:nvPr/>
        </p:nvSpPr>
        <p:spPr>
          <a:xfrm>
            <a:off x="2843808" y="2135871"/>
            <a:ext cx="1787090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PENYEMAK</a:t>
            </a:r>
            <a:endParaRPr lang="en-MY" dirty="0"/>
          </a:p>
        </p:txBody>
      </p:sp>
      <p:sp>
        <p:nvSpPr>
          <p:cNvPr id="28" name="Right Arrow 27"/>
          <p:cNvSpPr/>
          <p:nvPr/>
        </p:nvSpPr>
        <p:spPr>
          <a:xfrm>
            <a:off x="5009748" y="2259412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9" name="Rectangle 28"/>
          <p:cNvSpPr/>
          <p:nvPr/>
        </p:nvSpPr>
        <p:spPr>
          <a:xfrm>
            <a:off x="6084168" y="2139688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PELULUS</a:t>
            </a:r>
            <a:endParaRPr lang="en-MY" dirty="0"/>
          </a:p>
        </p:txBody>
      </p:sp>
      <p:sp>
        <p:nvSpPr>
          <p:cNvPr id="30" name="Right Arrow 29"/>
          <p:cNvSpPr/>
          <p:nvPr/>
        </p:nvSpPr>
        <p:spPr>
          <a:xfrm rot="5400000">
            <a:off x="6850082" y="2904315"/>
            <a:ext cx="362716" cy="25995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2" name="Rectangle 31"/>
          <p:cNvSpPr/>
          <p:nvPr/>
        </p:nvSpPr>
        <p:spPr>
          <a:xfrm>
            <a:off x="6178341" y="3891742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PENYEDIA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915816" y="3927254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PENYEDIA</a:t>
            </a:r>
          </a:p>
        </p:txBody>
      </p:sp>
      <p:sp>
        <p:nvSpPr>
          <p:cNvPr id="35" name="Right Arrow 34"/>
          <p:cNvSpPr/>
          <p:nvPr/>
        </p:nvSpPr>
        <p:spPr>
          <a:xfrm rot="10800000">
            <a:off x="5096036" y="4034618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6" name="Right Arrow 35"/>
          <p:cNvSpPr/>
          <p:nvPr/>
        </p:nvSpPr>
        <p:spPr>
          <a:xfrm rot="10800000">
            <a:off x="1907705" y="4033280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7" name="Rectangle 36"/>
          <p:cNvSpPr/>
          <p:nvPr/>
        </p:nvSpPr>
        <p:spPr>
          <a:xfrm>
            <a:off x="77495" y="3885285"/>
            <a:ext cx="1684122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PENYEMAK</a:t>
            </a:r>
          </a:p>
        </p:txBody>
      </p:sp>
      <p:sp>
        <p:nvSpPr>
          <p:cNvPr id="38" name="Right Arrow 37"/>
          <p:cNvSpPr/>
          <p:nvPr/>
        </p:nvSpPr>
        <p:spPr>
          <a:xfrm rot="5400000">
            <a:off x="601644" y="4951085"/>
            <a:ext cx="630952" cy="323087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0" name="Rectangle 39"/>
          <p:cNvSpPr/>
          <p:nvPr/>
        </p:nvSpPr>
        <p:spPr>
          <a:xfrm>
            <a:off x="102835" y="5690572"/>
            <a:ext cx="1643074" cy="61361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PELULUS</a:t>
            </a:r>
          </a:p>
        </p:txBody>
      </p:sp>
      <p:sp>
        <p:nvSpPr>
          <p:cNvPr id="41" name="Right Arrow 40"/>
          <p:cNvSpPr/>
          <p:nvPr/>
        </p:nvSpPr>
        <p:spPr>
          <a:xfrm>
            <a:off x="1841396" y="5819668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2" name="Rectangle 41"/>
          <p:cNvSpPr/>
          <p:nvPr/>
        </p:nvSpPr>
        <p:spPr>
          <a:xfrm>
            <a:off x="5157557" y="5661248"/>
            <a:ext cx="1584176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PENYEDIA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389294" y="3280304"/>
            <a:ext cx="3024335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MY" sz="1400" dirty="0" err="1"/>
              <a:t>Permohonan</a:t>
            </a:r>
            <a:r>
              <a:rPr lang="en-MY" sz="1400" dirty="0"/>
              <a:t> </a:t>
            </a:r>
            <a:r>
              <a:rPr lang="en-MY" sz="1400" dirty="0" err="1"/>
              <a:t>Pendaftaran</a:t>
            </a:r>
            <a:r>
              <a:rPr lang="en-MY" sz="1400" dirty="0"/>
              <a:t> </a:t>
            </a:r>
            <a:r>
              <a:rPr lang="en-MY" sz="1400" dirty="0" err="1" smtClean="0"/>
              <a:t>Pinjaman</a:t>
            </a:r>
            <a:r>
              <a:rPr lang="en-MY" sz="1400" dirty="0" smtClean="0"/>
              <a:t> </a:t>
            </a:r>
            <a:r>
              <a:rPr lang="en-US" sz="1400" dirty="0" smtClean="0"/>
              <a:t>(Dashboard) – Jana Surat </a:t>
            </a:r>
            <a:r>
              <a:rPr lang="en-US" sz="1400" dirty="0" err="1" smtClean="0"/>
              <a:t>Tawaran</a:t>
            </a:r>
            <a:endParaRPr lang="en-MY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2417807" y="3280304"/>
            <a:ext cx="2827661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MY" sz="1400" dirty="0" err="1"/>
              <a:t>Permohonan</a:t>
            </a:r>
            <a:r>
              <a:rPr lang="en-MY" sz="1400" dirty="0"/>
              <a:t> </a:t>
            </a:r>
            <a:r>
              <a:rPr lang="en-MY" sz="1400" dirty="0" err="1"/>
              <a:t>Pendaftaran</a:t>
            </a:r>
            <a:r>
              <a:rPr lang="en-MY" sz="1400" dirty="0"/>
              <a:t> </a:t>
            </a:r>
            <a:r>
              <a:rPr lang="en-MY" sz="1400" dirty="0" err="1"/>
              <a:t>Pinjaman</a:t>
            </a:r>
            <a:r>
              <a:rPr lang="en-MY" sz="1400" dirty="0"/>
              <a:t> </a:t>
            </a:r>
            <a:r>
              <a:rPr lang="en-US" sz="1400" dirty="0"/>
              <a:t>(Dashboard) – </a:t>
            </a:r>
            <a:r>
              <a:rPr lang="en-US" sz="1400" dirty="0" err="1" smtClean="0"/>
              <a:t>Tarikh</a:t>
            </a:r>
            <a:r>
              <a:rPr lang="en-US" sz="1400" dirty="0" smtClean="0"/>
              <a:t> </a:t>
            </a:r>
            <a:r>
              <a:rPr lang="en-US" sz="1400" dirty="0" err="1" smtClean="0"/>
              <a:t>Perjanjian</a:t>
            </a:r>
            <a:endParaRPr lang="en-MY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5076866" y="4922004"/>
            <a:ext cx="2087422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Kemaskini</a:t>
            </a:r>
            <a:r>
              <a:rPr lang="en-US" sz="1400" dirty="0" smtClean="0"/>
              <a:t> </a:t>
            </a:r>
            <a:r>
              <a:rPr lang="en-US" sz="1400" dirty="0" err="1" smtClean="0"/>
              <a:t>Permohonan</a:t>
            </a:r>
            <a:r>
              <a:rPr lang="en-US" sz="1400" dirty="0" smtClean="0"/>
              <a:t> </a:t>
            </a:r>
            <a:r>
              <a:rPr lang="en-US" sz="1400" dirty="0" err="1" smtClean="0"/>
              <a:t>Pendaftaran</a:t>
            </a:r>
            <a:endParaRPr lang="en-MY" sz="1400" dirty="0"/>
          </a:p>
        </p:txBody>
      </p:sp>
      <p:sp>
        <p:nvSpPr>
          <p:cNvPr id="22" name="Rectangle 21"/>
          <p:cNvSpPr/>
          <p:nvPr/>
        </p:nvSpPr>
        <p:spPr>
          <a:xfrm>
            <a:off x="7452320" y="5666377"/>
            <a:ext cx="1512168" cy="63781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PELULUS</a:t>
            </a:r>
            <a:endParaRPr lang="en-MY" dirty="0"/>
          </a:p>
        </p:txBody>
      </p:sp>
      <p:sp>
        <p:nvSpPr>
          <p:cNvPr id="31" name="Right Arrow 30"/>
          <p:cNvSpPr/>
          <p:nvPr/>
        </p:nvSpPr>
        <p:spPr>
          <a:xfrm>
            <a:off x="6804248" y="5805264"/>
            <a:ext cx="550859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3" name="Rectangle 32"/>
          <p:cNvSpPr/>
          <p:nvPr/>
        </p:nvSpPr>
        <p:spPr>
          <a:xfrm>
            <a:off x="2699791" y="5661248"/>
            <a:ext cx="1558971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PENYEDIA</a:t>
            </a:r>
          </a:p>
        </p:txBody>
      </p:sp>
      <p:sp>
        <p:nvSpPr>
          <p:cNvPr id="39" name="Right Arrow 38"/>
          <p:cNvSpPr/>
          <p:nvPr/>
        </p:nvSpPr>
        <p:spPr>
          <a:xfrm>
            <a:off x="4355976" y="5805264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7" name="TextBox 46"/>
          <p:cNvSpPr txBox="1"/>
          <p:nvPr/>
        </p:nvSpPr>
        <p:spPr>
          <a:xfrm>
            <a:off x="1979712" y="4922004"/>
            <a:ext cx="2808312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MY" sz="1400" dirty="0" err="1"/>
              <a:t>Permohonan</a:t>
            </a:r>
            <a:r>
              <a:rPr lang="en-MY" sz="1400" dirty="0"/>
              <a:t> </a:t>
            </a:r>
            <a:r>
              <a:rPr lang="en-MY" sz="1400" dirty="0" err="1"/>
              <a:t>Pendaftaran</a:t>
            </a:r>
            <a:r>
              <a:rPr lang="en-MY" sz="1400" dirty="0"/>
              <a:t> </a:t>
            </a:r>
            <a:r>
              <a:rPr lang="en-MY" sz="1400" dirty="0" err="1" smtClean="0"/>
              <a:t>Pinjaman</a:t>
            </a:r>
            <a:r>
              <a:rPr lang="en-MY" sz="1400" dirty="0" smtClean="0"/>
              <a:t> </a:t>
            </a:r>
            <a:r>
              <a:rPr lang="en-US" sz="1400" dirty="0" smtClean="0"/>
              <a:t>(Dashboard) – Jana Surat </a:t>
            </a:r>
            <a:r>
              <a:rPr lang="en-US" sz="1400" dirty="0" err="1" smtClean="0"/>
              <a:t>Perjanjian</a:t>
            </a:r>
            <a:endParaRPr lang="en-MY" sz="1400" dirty="0"/>
          </a:p>
        </p:txBody>
      </p:sp>
    </p:spTree>
    <p:extLst>
      <p:ext uri="{BB962C8B-B14F-4D97-AF65-F5344CB8AC3E}">
        <p14:creationId xmlns:p14="http://schemas.microsoft.com/office/powerpoint/2010/main" val="141072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763688" y="548680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libri" panose="020F0502020204030204" pitchFamily="34" charset="0"/>
              </a:rPr>
              <a:t>MODUL PINJAMAN (LOAN)</a:t>
            </a:r>
            <a:endParaRPr lang="en-MY" sz="3200" dirty="0">
              <a:latin typeface="Calibri" panose="020F0502020204030204" pitchFamily="34" charset="0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1547664" y="1268760"/>
            <a:ext cx="6120680" cy="720080"/>
          </a:xfrm>
          <a:prstGeom prst="rect">
            <a:avLst/>
          </a:prstGeom>
          <a:ln>
            <a:solidFill>
              <a:srgbClr val="0033CC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b="1" dirty="0" smtClean="0">
                <a:solidFill>
                  <a:schemeClr val="tx1">
                    <a:tint val="75000"/>
                  </a:schemeClr>
                </a:solidFill>
              </a:rPr>
              <a:t>NOTIS PENGELUARAN &amp; ARAHAN BAYARAN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b="1" dirty="0" smtClean="0">
                <a:solidFill>
                  <a:schemeClr val="tx1">
                    <a:tint val="75000"/>
                  </a:schemeClr>
                </a:solidFill>
              </a:rPr>
              <a:t>PINJAMAN DIBERI</a:t>
            </a:r>
            <a:endParaRPr kumimoji="0" lang="en-MY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488766" y="2355712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PENYEDIA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rekod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)</a:t>
            </a:r>
            <a:endParaRPr lang="en-MY" dirty="0"/>
          </a:p>
        </p:txBody>
      </p:sp>
      <p:sp>
        <p:nvSpPr>
          <p:cNvPr id="25" name="Right Arrow 24"/>
          <p:cNvSpPr/>
          <p:nvPr/>
        </p:nvSpPr>
        <p:spPr>
          <a:xfrm>
            <a:off x="3281556" y="2497751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7" name="Rectangle 26"/>
          <p:cNvSpPr/>
          <p:nvPr/>
        </p:nvSpPr>
        <p:spPr>
          <a:xfrm>
            <a:off x="4153062" y="2348880"/>
            <a:ext cx="1715082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PENYEMAK</a:t>
            </a:r>
            <a:endParaRPr lang="en-MY" dirty="0"/>
          </a:p>
        </p:txBody>
      </p:sp>
      <p:sp>
        <p:nvSpPr>
          <p:cNvPr id="28" name="Right Arrow 27"/>
          <p:cNvSpPr/>
          <p:nvPr/>
        </p:nvSpPr>
        <p:spPr>
          <a:xfrm>
            <a:off x="5945852" y="2475436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7" name="Rectangle 16"/>
          <p:cNvSpPr/>
          <p:nvPr/>
        </p:nvSpPr>
        <p:spPr>
          <a:xfrm>
            <a:off x="6889366" y="2332560"/>
            <a:ext cx="1643074" cy="64294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PTJ</a:t>
            </a:r>
            <a:r>
              <a:rPr lang="en-US" dirty="0" smtClean="0"/>
              <a:t> </a:t>
            </a:r>
            <a:r>
              <a:rPr lang="en-US" dirty="0" smtClean="0"/>
              <a:t>PELULUS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modul</a:t>
            </a:r>
            <a:r>
              <a:rPr lang="en-US" dirty="0" smtClean="0"/>
              <a:t> AP)</a:t>
            </a:r>
            <a:endParaRPr lang="en-MY" dirty="0"/>
          </a:p>
        </p:txBody>
      </p:sp>
      <p:sp>
        <p:nvSpPr>
          <p:cNvPr id="9" name="Right Arrow 8"/>
          <p:cNvSpPr/>
          <p:nvPr/>
        </p:nvSpPr>
        <p:spPr>
          <a:xfrm rot="5400000">
            <a:off x="7479356" y="3816076"/>
            <a:ext cx="630952" cy="323087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TextBox 9"/>
          <p:cNvSpPr txBox="1"/>
          <p:nvPr/>
        </p:nvSpPr>
        <p:spPr>
          <a:xfrm>
            <a:off x="3995936" y="4417948"/>
            <a:ext cx="1643074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Penjanaan</a:t>
            </a:r>
            <a:r>
              <a:rPr lang="en-US" sz="1400" dirty="0" smtClean="0"/>
              <a:t> </a:t>
            </a:r>
            <a:r>
              <a:rPr lang="en-US" sz="1400" dirty="0" err="1" smtClean="0"/>
              <a:t>Jadual</a:t>
            </a:r>
            <a:r>
              <a:rPr lang="en-US" sz="1400" dirty="0" smtClean="0"/>
              <a:t> </a:t>
            </a:r>
            <a:r>
              <a:rPr lang="en-US" sz="1400" dirty="0" err="1" smtClean="0"/>
              <a:t>Bayaran</a:t>
            </a:r>
            <a:r>
              <a:rPr lang="en-US" sz="1400" dirty="0" smtClean="0"/>
              <a:t> </a:t>
            </a:r>
            <a:r>
              <a:rPr lang="en-US" sz="1400" dirty="0" err="1" smtClean="0"/>
              <a:t>Balik</a:t>
            </a:r>
            <a:endParaRPr lang="en-MY" sz="1400" dirty="0"/>
          </a:p>
        </p:txBody>
      </p:sp>
      <p:sp>
        <p:nvSpPr>
          <p:cNvPr id="11" name="Rectangle 10"/>
          <p:cNvSpPr/>
          <p:nvPr/>
        </p:nvSpPr>
        <p:spPr>
          <a:xfrm>
            <a:off x="3995936" y="5018306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PENYEDIA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76256" y="3039967"/>
            <a:ext cx="1643074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Dashboard-</a:t>
            </a:r>
            <a:r>
              <a:rPr lang="en-US" sz="1400" dirty="0" err="1" smtClean="0"/>
              <a:t>Integrasi</a:t>
            </a:r>
            <a:r>
              <a:rPr lang="en-US" sz="1400" dirty="0" smtClean="0"/>
              <a:t> </a:t>
            </a:r>
            <a:r>
              <a:rPr lang="en-US" sz="1400" dirty="0" err="1" smtClean="0"/>
              <a:t>Dalaman</a:t>
            </a:r>
            <a:endParaRPr lang="en-MY" sz="1400" dirty="0"/>
          </a:p>
        </p:txBody>
      </p:sp>
      <p:sp>
        <p:nvSpPr>
          <p:cNvPr id="14" name="Right Arrow 13"/>
          <p:cNvSpPr/>
          <p:nvPr/>
        </p:nvSpPr>
        <p:spPr>
          <a:xfrm rot="10800000">
            <a:off x="5945852" y="5160041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5" name="Oval 14"/>
          <p:cNvSpPr/>
          <p:nvPr/>
        </p:nvSpPr>
        <p:spPr>
          <a:xfrm>
            <a:off x="6898141" y="4437112"/>
            <a:ext cx="1714512" cy="64294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MODUL PENGURUSAN TUNAI (CM)</a:t>
            </a:r>
            <a:endParaRPr kumimoji="0" lang="en-MY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016250" y="5165238"/>
            <a:ext cx="1428760" cy="42862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BN PELULUS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198816" y="5714136"/>
            <a:ext cx="1214446" cy="35719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POSTING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CETAK EFT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34685" y="6169855"/>
            <a:ext cx="7218646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* </a:t>
            </a:r>
            <a:r>
              <a:rPr lang="en-US" sz="1400" dirty="0" err="1" smtClean="0">
                <a:solidFill>
                  <a:srgbClr val="0070C0"/>
                </a:solidFill>
              </a:rPr>
              <a:t>Notis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Pengeluaran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perlu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dilakukan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lebih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daripada</a:t>
            </a:r>
            <a:r>
              <a:rPr lang="en-US" sz="1400" dirty="0" smtClean="0">
                <a:solidFill>
                  <a:srgbClr val="0070C0"/>
                </a:solidFill>
              </a:rPr>
              <a:t> 1 kali (</a:t>
            </a:r>
            <a:r>
              <a:rPr lang="en-US" sz="1400" dirty="0" err="1" smtClean="0">
                <a:solidFill>
                  <a:srgbClr val="0070C0"/>
                </a:solidFill>
              </a:rPr>
              <a:t>jika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perlu</a:t>
            </a:r>
            <a:r>
              <a:rPr lang="en-US" sz="1400" dirty="0" smtClean="0">
                <a:solidFill>
                  <a:srgbClr val="0070C0"/>
                </a:solidFill>
              </a:rPr>
              <a:t>) </a:t>
            </a:r>
            <a:r>
              <a:rPr lang="en-US" sz="1400" dirty="0" err="1" smtClean="0">
                <a:solidFill>
                  <a:srgbClr val="0070C0"/>
                </a:solidFill>
              </a:rPr>
              <a:t>sehingga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pemberian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wang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pinjaman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diperolehi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kesemuanya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oleh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agensi</a:t>
            </a:r>
            <a:r>
              <a:rPr lang="en-US" sz="1400" dirty="0" smtClean="0">
                <a:solidFill>
                  <a:srgbClr val="0070C0"/>
                </a:solidFill>
              </a:rPr>
              <a:t>/</a:t>
            </a:r>
            <a:r>
              <a:rPr lang="en-US" sz="1400" dirty="0" err="1" smtClean="0">
                <a:solidFill>
                  <a:srgbClr val="0070C0"/>
                </a:solidFill>
              </a:rPr>
              <a:t>badan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berkanun</a:t>
            </a:r>
            <a:endParaRPr lang="en-MY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2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763688" y="404664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libri" panose="020F0502020204030204" pitchFamily="34" charset="0"/>
              </a:rPr>
              <a:t>MODUL PINJAMAN (LOAN)</a:t>
            </a:r>
            <a:endParaRPr lang="en-MY" sz="3200" dirty="0">
              <a:latin typeface="Calibri" panose="020F0502020204030204" pitchFamily="34" charset="0"/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958996" y="1201312"/>
            <a:ext cx="7370023" cy="859536"/>
          </a:xfrm>
          <a:prstGeom prst="rect">
            <a:avLst/>
          </a:prstGeom>
          <a:ln>
            <a:solidFill>
              <a:srgbClr val="0033CC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</a:rPr>
              <a:t>PERMOHONAN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</a:rPr>
              <a:t> BAYARAN PENUH –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b="1" baseline="0" dirty="0" smtClean="0">
                <a:solidFill>
                  <a:schemeClr val="tx1">
                    <a:tint val="75000"/>
                  </a:schemeClr>
                </a:solidFill>
              </a:rPr>
              <a:t>PINJAMAN</a:t>
            </a:r>
            <a:r>
              <a:rPr lang="en-US" sz="2000" b="1" dirty="0" smtClean="0">
                <a:solidFill>
                  <a:schemeClr val="tx1">
                    <a:tint val="75000"/>
                  </a:schemeClr>
                </a:solidFill>
              </a:rPr>
              <a:t> DIBERI</a:t>
            </a:r>
            <a:endParaRPr kumimoji="0" lang="en-MY" sz="2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91880" y="3115392"/>
            <a:ext cx="2016224" cy="74565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PENYEDIA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rekod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)</a:t>
            </a:r>
            <a:endParaRPr lang="en-MY" dirty="0"/>
          </a:p>
        </p:txBody>
      </p:sp>
      <p:sp>
        <p:nvSpPr>
          <p:cNvPr id="46" name="TextBox 45"/>
          <p:cNvSpPr txBox="1"/>
          <p:nvPr/>
        </p:nvSpPr>
        <p:spPr>
          <a:xfrm>
            <a:off x="840694" y="5160345"/>
            <a:ext cx="517146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* </a:t>
            </a:r>
            <a:r>
              <a:rPr lang="en-US" sz="1400" dirty="0" err="1" smtClean="0">
                <a:solidFill>
                  <a:srgbClr val="0070C0"/>
                </a:solidFill>
              </a:rPr>
              <a:t>Permohonan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untuk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melakukan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bayaran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penuh</a:t>
            </a:r>
            <a:r>
              <a:rPr lang="en-US" sz="1400" dirty="0" smtClean="0">
                <a:solidFill>
                  <a:srgbClr val="0070C0"/>
                </a:solidFill>
              </a:rPr>
              <a:t> (full settlement)</a:t>
            </a:r>
            <a:endParaRPr lang="en-MY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22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763688" y="404664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libri" panose="020F0502020204030204" pitchFamily="34" charset="0"/>
              </a:rPr>
              <a:t>MODUL PINJAMAN (LOAN)</a:t>
            </a:r>
            <a:endParaRPr lang="en-MY" sz="3200" dirty="0">
              <a:latin typeface="Calibri" panose="020F0502020204030204" pitchFamily="34" charset="0"/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958996" y="1201311"/>
            <a:ext cx="7370023" cy="859537"/>
          </a:xfrm>
          <a:prstGeom prst="rect">
            <a:avLst/>
          </a:prstGeom>
          <a:ln>
            <a:solidFill>
              <a:srgbClr val="0033CC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b="1" dirty="0" smtClean="0">
                <a:solidFill>
                  <a:schemeClr val="tx1">
                    <a:tint val="75000"/>
                  </a:schemeClr>
                </a:solidFill>
              </a:rPr>
              <a:t>TERIMAAN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</a:rPr>
              <a:t> BAYARAN PENUH –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000" b="1" dirty="0">
                <a:solidFill>
                  <a:schemeClr val="tx1">
                    <a:tint val="75000"/>
                  </a:schemeClr>
                </a:solidFill>
              </a:rPr>
              <a:t>PINJAMAN DIBERI</a:t>
            </a:r>
            <a:endParaRPr lang="en-MY" sz="20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MY" sz="3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91880" y="3115392"/>
            <a:ext cx="2016224" cy="74565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PENYEDIA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rekod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)</a:t>
            </a:r>
            <a:endParaRPr lang="en-MY" dirty="0"/>
          </a:p>
        </p:txBody>
      </p:sp>
      <p:sp>
        <p:nvSpPr>
          <p:cNvPr id="46" name="TextBox 45"/>
          <p:cNvSpPr txBox="1"/>
          <p:nvPr/>
        </p:nvSpPr>
        <p:spPr>
          <a:xfrm>
            <a:off x="840694" y="5160345"/>
            <a:ext cx="6683634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 smtClean="0">
                <a:solidFill>
                  <a:srgbClr val="0070C0"/>
                </a:solidFill>
              </a:rPr>
              <a:t>Cetak</a:t>
            </a:r>
            <a:r>
              <a:rPr lang="en-US" sz="1400" dirty="0" smtClean="0">
                <a:solidFill>
                  <a:srgbClr val="0070C0"/>
                </a:solidFill>
              </a:rPr>
              <a:t> Surat </a:t>
            </a:r>
            <a:r>
              <a:rPr lang="en-US" sz="1400" dirty="0" err="1" smtClean="0">
                <a:solidFill>
                  <a:srgbClr val="0070C0"/>
                </a:solidFill>
              </a:rPr>
              <a:t>Bayaran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Penuh</a:t>
            </a:r>
            <a:r>
              <a:rPr lang="en-US" sz="1400" dirty="0" smtClean="0">
                <a:solidFill>
                  <a:srgbClr val="0070C0"/>
                </a:solidFill>
              </a:rPr>
              <a:t> (</a:t>
            </a:r>
            <a:r>
              <a:rPr lang="en-US" sz="1400" dirty="0" err="1" smtClean="0">
                <a:solidFill>
                  <a:srgbClr val="0070C0"/>
                </a:solidFill>
              </a:rPr>
              <a:t>semakan</a:t>
            </a:r>
            <a:r>
              <a:rPr lang="en-US" sz="1400" dirty="0" smtClean="0">
                <a:solidFill>
                  <a:srgbClr val="0070C0"/>
                </a:solidFill>
              </a:rPr>
              <a:t>/</a:t>
            </a:r>
            <a:r>
              <a:rPr lang="en-US" sz="1400" dirty="0" err="1" smtClean="0">
                <a:solidFill>
                  <a:srgbClr val="0070C0"/>
                </a:solidFill>
              </a:rPr>
              <a:t>cetakan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nombor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resit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bayaran</a:t>
            </a:r>
            <a:r>
              <a:rPr lang="en-US" sz="1400" dirty="0" smtClean="0">
                <a:solidFill>
                  <a:srgbClr val="0070C0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70C0"/>
                </a:solidFill>
              </a:rPr>
              <a:t>Nota: </a:t>
            </a:r>
            <a:r>
              <a:rPr lang="en-US" sz="1400" dirty="0" err="1">
                <a:solidFill>
                  <a:srgbClr val="0070C0"/>
                </a:solidFill>
              </a:rPr>
              <a:t>Terimaan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Bayaran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Penuh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berlaku</a:t>
            </a:r>
            <a:r>
              <a:rPr lang="en-US" sz="1400" dirty="0">
                <a:solidFill>
                  <a:srgbClr val="0070C0"/>
                </a:solidFill>
              </a:rPr>
              <a:t> di AR </a:t>
            </a:r>
            <a:endParaRPr lang="en-MY" sz="14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66013" y="3935047"/>
            <a:ext cx="2196245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0070C0"/>
                </a:solidFill>
              </a:rPr>
              <a:t>Cetak</a:t>
            </a:r>
            <a:r>
              <a:rPr lang="en-US" sz="1400" dirty="0" smtClean="0">
                <a:solidFill>
                  <a:srgbClr val="0070C0"/>
                </a:solidFill>
              </a:rPr>
              <a:t> Surat </a:t>
            </a:r>
            <a:r>
              <a:rPr lang="en-US" sz="1400" dirty="0" err="1" smtClean="0">
                <a:solidFill>
                  <a:srgbClr val="0070C0"/>
                </a:solidFill>
              </a:rPr>
              <a:t>Bayaran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Penuh</a:t>
            </a:r>
            <a:endParaRPr lang="en-MY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76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763688" y="404664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libri" panose="020F0502020204030204" pitchFamily="34" charset="0"/>
              </a:rPr>
              <a:t>MODUL PINJAMAN (LOAN)</a:t>
            </a:r>
            <a:endParaRPr lang="en-MY" sz="3200" dirty="0">
              <a:latin typeface="Calibri" panose="020F0502020204030204" pitchFamily="34" charset="0"/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958996" y="1201312"/>
            <a:ext cx="7370023" cy="745138"/>
          </a:xfrm>
          <a:prstGeom prst="rect">
            <a:avLst/>
          </a:prstGeom>
          <a:ln>
            <a:solidFill>
              <a:srgbClr val="0033CC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900" b="1" dirty="0" smtClean="0">
                <a:solidFill>
                  <a:schemeClr val="tx1">
                    <a:tint val="75000"/>
                  </a:schemeClr>
                </a:solidFill>
              </a:rPr>
              <a:t>PINJAMAN TIDAK BERBAYAR –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900" b="1" dirty="0">
                <a:solidFill>
                  <a:schemeClr val="tx1">
                    <a:tint val="75000"/>
                  </a:schemeClr>
                </a:solidFill>
              </a:rPr>
              <a:t>PINJAMAN DIBERI</a:t>
            </a:r>
            <a:endParaRPr lang="en-MY" sz="29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MY" sz="3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79137" y="2305396"/>
            <a:ext cx="1643074" cy="86409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PENYEDIA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rekod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)</a:t>
            </a:r>
            <a:endParaRPr lang="en-MY" dirty="0"/>
          </a:p>
        </p:txBody>
      </p:sp>
      <p:sp>
        <p:nvSpPr>
          <p:cNvPr id="46" name="TextBox 45"/>
          <p:cNvSpPr txBox="1"/>
          <p:nvPr/>
        </p:nvSpPr>
        <p:spPr>
          <a:xfrm>
            <a:off x="4848774" y="3318618"/>
            <a:ext cx="3606956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* </a:t>
            </a:r>
            <a:r>
              <a:rPr lang="en-US" sz="1400" dirty="0" err="1" smtClean="0">
                <a:solidFill>
                  <a:srgbClr val="0070C0"/>
                </a:solidFill>
              </a:rPr>
              <a:t>Ambil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setiap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rekod</a:t>
            </a:r>
            <a:r>
              <a:rPr lang="en-US" sz="1400" dirty="0" smtClean="0">
                <a:solidFill>
                  <a:srgbClr val="0070C0"/>
                </a:solidFill>
              </a:rPr>
              <a:t> yang </a:t>
            </a:r>
            <a:r>
              <a:rPr lang="en-US" sz="1400" dirty="0" err="1" smtClean="0">
                <a:solidFill>
                  <a:srgbClr val="0070C0"/>
                </a:solidFill>
              </a:rPr>
              <a:t>telah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disimpan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pada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i="1" dirty="0" smtClean="0">
                <a:solidFill>
                  <a:srgbClr val="0070C0"/>
                </a:solidFill>
              </a:rPr>
              <a:t>dashboard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satu</a:t>
            </a:r>
            <a:r>
              <a:rPr lang="en-US" sz="1400" dirty="0" smtClean="0">
                <a:solidFill>
                  <a:srgbClr val="0070C0"/>
                </a:solidFill>
              </a:rPr>
              <a:t> demi </a:t>
            </a:r>
            <a:r>
              <a:rPr lang="en-US" sz="1400" dirty="0" err="1" smtClean="0">
                <a:solidFill>
                  <a:srgbClr val="0070C0"/>
                </a:solidFill>
              </a:rPr>
              <a:t>satu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untuk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Sah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Simpan</a:t>
            </a:r>
            <a:endParaRPr lang="en-MY" sz="1400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52120" y="2275864"/>
            <a:ext cx="1643074" cy="86409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PENYEDIA</a:t>
            </a:r>
          </a:p>
        </p:txBody>
      </p:sp>
      <p:sp>
        <p:nvSpPr>
          <p:cNvPr id="11" name="Right Arrow 10"/>
          <p:cNvSpPr/>
          <p:nvPr/>
        </p:nvSpPr>
        <p:spPr>
          <a:xfrm rot="5400000">
            <a:off x="6211356" y="4168654"/>
            <a:ext cx="524601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Rectangle 11"/>
          <p:cNvSpPr/>
          <p:nvPr/>
        </p:nvSpPr>
        <p:spPr>
          <a:xfrm>
            <a:off x="5652120" y="4718724"/>
            <a:ext cx="1643074" cy="93929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PELULUS</a:t>
            </a:r>
            <a:endParaRPr lang="en-MY" dirty="0"/>
          </a:p>
        </p:txBody>
      </p:sp>
      <p:sp>
        <p:nvSpPr>
          <p:cNvPr id="13" name="TextBox 12"/>
          <p:cNvSpPr txBox="1"/>
          <p:nvPr/>
        </p:nvSpPr>
        <p:spPr>
          <a:xfrm>
            <a:off x="958996" y="3318618"/>
            <a:ext cx="2664296" cy="52321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0070C0"/>
                </a:solidFill>
              </a:rPr>
              <a:t>Selepas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klik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butang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>
                <a:solidFill>
                  <a:srgbClr val="0070C0"/>
                </a:solidFill>
              </a:rPr>
              <a:t>J</a:t>
            </a:r>
            <a:r>
              <a:rPr lang="en-US" sz="1400" dirty="0" smtClean="0">
                <a:solidFill>
                  <a:srgbClr val="0070C0"/>
                </a:solidFill>
              </a:rPr>
              <a:t>ana, </a:t>
            </a:r>
            <a:r>
              <a:rPr lang="en-US" sz="1400" dirty="0" err="1" smtClean="0">
                <a:solidFill>
                  <a:srgbClr val="0070C0"/>
                </a:solidFill>
              </a:rPr>
              <a:t>klik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butang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Simpan</a:t>
            </a:r>
            <a:endParaRPr lang="en-MY" sz="1400" dirty="0">
              <a:solidFill>
                <a:srgbClr val="0070C0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3929627" y="2558849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5" name="TextBox 14"/>
          <p:cNvSpPr txBox="1"/>
          <p:nvPr/>
        </p:nvSpPr>
        <p:spPr>
          <a:xfrm>
            <a:off x="698186" y="6011685"/>
            <a:ext cx="604867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* </a:t>
            </a:r>
            <a:r>
              <a:rPr lang="en-US" sz="1400" dirty="0" err="1" smtClean="0">
                <a:solidFill>
                  <a:srgbClr val="0070C0"/>
                </a:solidFill>
              </a:rPr>
              <a:t>Semua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rekod</a:t>
            </a:r>
            <a:r>
              <a:rPr lang="en-US" sz="1400" dirty="0">
                <a:solidFill>
                  <a:srgbClr val="0070C0"/>
                </a:solidFill>
              </a:rPr>
              <a:t>  </a:t>
            </a:r>
            <a:r>
              <a:rPr lang="en-US" sz="1400" dirty="0" err="1">
                <a:solidFill>
                  <a:srgbClr val="0070C0"/>
                </a:solidFill>
              </a:rPr>
              <a:t>pinjaman</a:t>
            </a:r>
            <a:r>
              <a:rPr lang="en-US" sz="1400" dirty="0">
                <a:solidFill>
                  <a:srgbClr val="0070C0"/>
                </a:solidFill>
              </a:rPr>
              <a:t> yang </a:t>
            </a:r>
            <a:r>
              <a:rPr lang="en-US" sz="1400" dirty="0" err="1">
                <a:solidFill>
                  <a:srgbClr val="0070C0"/>
                </a:solidFill>
              </a:rPr>
              <a:t>tidak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berbayar</a:t>
            </a:r>
            <a:r>
              <a:rPr lang="en-US" sz="1400" dirty="0">
                <a:solidFill>
                  <a:srgbClr val="0070C0"/>
                </a:solidFill>
              </a:rPr>
              <a:t> (5 </a:t>
            </a:r>
            <a:r>
              <a:rPr lang="en-US" sz="1400" dirty="0" err="1">
                <a:solidFill>
                  <a:srgbClr val="0070C0"/>
                </a:solidFill>
              </a:rPr>
              <a:t>tahun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ke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atas</a:t>
            </a:r>
            <a:r>
              <a:rPr lang="en-US" sz="1400" dirty="0">
                <a:solidFill>
                  <a:srgbClr val="0070C0"/>
                </a:solidFill>
              </a:rPr>
              <a:t>) </a:t>
            </a:r>
            <a:r>
              <a:rPr lang="en-US" sz="1400" dirty="0" err="1">
                <a:solidFill>
                  <a:srgbClr val="0070C0"/>
                </a:solidFill>
              </a:rPr>
              <a:t>dipaparkan</a:t>
            </a:r>
            <a:r>
              <a:rPr lang="en-US" sz="1400" dirty="0">
                <a:solidFill>
                  <a:srgbClr val="0070C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4348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763688" y="404664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libri" panose="020F0502020204030204" pitchFamily="34" charset="0"/>
              </a:rPr>
              <a:t>MODUL PINJAMAN (LOAN)</a:t>
            </a:r>
            <a:endParaRPr lang="en-MY" sz="3200" dirty="0">
              <a:latin typeface="Calibri" panose="020F0502020204030204" pitchFamily="34" charset="0"/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958996" y="1201312"/>
            <a:ext cx="7370023" cy="859536"/>
          </a:xfrm>
          <a:prstGeom prst="rect">
            <a:avLst/>
          </a:prstGeom>
          <a:ln>
            <a:solidFill>
              <a:srgbClr val="0033CC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b="1" dirty="0" smtClean="0">
                <a:solidFill>
                  <a:schemeClr val="tx1">
                    <a:tint val="75000"/>
                  </a:schemeClr>
                </a:solidFill>
              </a:rPr>
              <a:t>PEMBATALAN PINJAMAN –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400" b="1" dirty="0">
                <a:solidFill>
                  <a:schemeClr val="tx1">
                    <a:tint val="75000"/>
                  </a:schemeClr>
                </a:solidFill>
              </a:rPr>
              <a:t>PINJAMAN DIBERI</a:t>
            </a:r>
            <a:endParaRPr lang="en-MY" sz="24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MY" sz="3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737427" y="2971872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PENYEDIA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rekod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)</a:t>
            </a:r>
            <a:endParaRPr lang="en-MY" dirty="0"/>
          </a:p>
        </p:txBody>
      </p:sp>
      <p:sp>
        <p:nvSpPr>
          <p:cNvPr id="26" name="Right Arrow 25"/>
          <p:cNvSpPr/>
          <p:nvPr/>
        </p:nvSpPr>
        <p:spPr>
          <a:xfrm>
            <a:off x="4276349" y="3114748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9" name="Rectangle 28"/>
          <p:cNvSpPr/>
          <p:nvPr/>
        </p:nvSpPr>
        <p:spPr>
          <a:xfrm>
            <a:off x="5881254" y="3049853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PELULUS</a:t>
            </a:r>
            <a:endParaRPr lang="en-MY" dirty="0"/>
          </a:p>
        </p:txBody>
      </p:sp>
      <p:sp>
        <p:nvSpPr>
          <p:cNvPr id="46" name="TextBox 45"/>
          <p:cNvSpPr txBox="1"/>
          <p:nvPr/>
        </p:nvSpPr>
        <p:spPr>
          <a:xfrm>
            <a:off x="737730" y="5128122"/>
            <a:ext cx="6354550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 smtClean="0">
                <a:solidFill>
                  <a:srgbClr val="0070C0"/>
                </a:solidFill>
              </a:rPr>
              <a:t>Pembatalan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hanya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boleh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dilakukan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sekiranya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belum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lagi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membuat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sebarang</a:t>
            </a:r>
            <a:endParaRPr lang="en-US" sz="1400" dirty="0" smtClean="0">
              <a:solidFill>
                <a:srgbClr val="0070C0"/>
              </a:solidFill>
            </a:endParaRPr>
          </a:p>
          <a:p>
            <a:r>
              <a:rPr lang="en-US" sz="1400" dirty="0" smtClean="0">
                <a:solidFill>
                  <a:srgbClr val="0070C0"/>
                </a:solidFill>
              </a:rPr>
              <a:t>       </a:t>
            </a:r>
            <a:r>
              <a:rPr lang="en-US" sz="1400" dirty="0" err="1" smtClean="0">
                <a:solidFill>
                  <a:srgbClr val="0070C0"/>
                </a:solidFill>
              </a:rPr>
              <a:t>pengeluaran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pinjaman</a:t>
            </a:r>
            <a:r>
              <a:rPr lang="en-US" sz="1400" dirty="0" smtClean="0">
                <a:solidFill>
                  <a:srgbClr val="0070C0"/>
                </a:solidFill>
              </a:rPr>
              <a:t>.</a:t>
            </a:r>
            <a:endParaRPr lang="en-MY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763688" y="404664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libri" panose="020F0502020204030204" pitchFamily="34" charset="0"/>
              </a:rPr>
              <a:t>MODUL PINJAMAN (LOAN)</a:t>
            </a:r>
            <a:endParaRPr lang="en-MY" sz="3200" dirty="0">
              <a:latin typeface="Calibri" panose="020F0502020204030204" pitchFamily="34" charset="0"/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958996" y="1201312"/>
            <a:ext cx="7370023" cy="931544"/>
          </a:xfrm>
          <a:prstGeom prst="rect">
            <a:avLst/>
          </a:prstGeom>
          <a:ln>
            <a:solidFill>
              <a:srgbClr val="0033CC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200" b="1" dirty="0" smtClean="0">
                <a:solidFill>
                  <a:schemeClr val="tx1">
                    <a:tint val="75000"/>
                  </a:schemeClr>
                </a:solidFill>
              </a:rPr>
              <a:t>PEMBIAYAAN SEMULA PINJAMAN –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200" b="1" dirty="0">
                <a:solidFill>
                  <a:schemeClr val="tx1">
                    <a:tint val="75000"/>
                  </a:schemeClr>
                </a:solidFill>
              </a:rPr>
              <a:t>PINJAMAN DIBERI</a:t>
            </a:r>
            <a:endParaRPr lang="en-MY" sz="22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MY" sz="3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99795" y="2659256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PENYEDIA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rekod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)</a:t>
            </a:r>
            <a:endParaRPr lang="en-MY" dirty="0"/>
          </a:p>
        </p:txBody>
      </p:sp>
      <p:sp>
        <p:nvSpPr>
          <p:cNvPr id="28" name="Right Arrow 27"/>
          <p:cNvSpPr/>
          <p:nvPr/>
        </p:nvSpPr>
        <p:spPr>
          <a:xfrm>
            <a:off x="2843075" y="2817397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9" name="Rectangle 28"/>
          <p:cNvSpPr/>
          <p:nvPr/>
        </p:nvSpPr>
        <p:spPr>
          <a:xfrm>
            <a:off x="3796389" y="2674521"/>
            <a:ext cx="1726799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PENYEMAK</a:t>
            </a:r>
            <a:endParaRPr lang="en-MY" dirty="0"/>
          </a:p>
        </p:txBody>
      </p:sp>
      <p:sp>
        <p:nvSpPr>
          <p:cNvPr id="46" name="TextBox 45"/>
          <p:cNvSpPr txBox="1"/>
          <p:nvPr/>
        </p:nvSpPr>
        <p:spPr>
          <a:xfrm>
            <a:off x="743004" y="5805264"/>
            <a:ext cx="6205260" cy="7386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 smtClean="0">
                <a:solidFill>
                  <a:srgbClr val="0070C0"/>
                </a:solidFill>
              </a:rPr>
              <a:t>Sekiranya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berlaku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Penambahan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A</a:t>
            </a:r>
            <a:r>
              <a:rPr lang="en-US" sz="1400" dirty="0" err="1" smtClean="0">
                <a:solidFill>
                  <a:srgbClr val="0070C0"/>
                </a:solidFill>
              </a:rPr>
              <a:t>maun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P</a:t>
            </a:r>
            <a:r>
              <a:rPr lang="en-US" sz="1400" dirty="0" err="1" smtClean="0">
                <a:solidFill>
                  <a:srgbClr val="0070C0"/>
                </a:solidFill>
              </a:rPr>
              <a:t>injaman</a:t>
            </a:r>
            <a:r>
              <a:rPr lang="en-US" sz="1400" dirty="0" smtClean="0">
                <a:solidFill>
                  <a:srgbClr val="0070C0"/>
                </a:solidFill>
              </a:rPr>
              <a:t>  </a:t>
            </a:r>
            <a:r>
              <a:rPr lang="en-US" sz="1400" dirty="0" err="1" smtClean="0">
                <a:solidFill>
                  <a:srgbClr val="0070C0"/>
                </a:solidFill>
              </a:rPr>
              <a:t>dan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Lanjut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Tempoh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Pinjaman</a:t>
            </a:r>
            <a:endParaRPr lang="en-US" sz="14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70C0"/>
                </a:solidFill>
              </a:rPr>
              <a:t>No. </a:t>
            </a:r>
            <a:r>
              <a:rPr lang="en-US" sz="1400" dirty="0" err="1">
                <a:solidFill>
                  <a:srgbClr val="0070C0"/>
                </a:solidFill>
              </a:rPr>
              <a:t>Akaun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Pinjaman</a:t>
            </a:r>
            <a:r>
              <a:rPr lang="en-US" sz="1400" dirty="0">
                <a:solidFill>
                  <a:srgbClr val="0070C0"/>
                </a:solidFill>
              </a:rPr>
              <a:t> (Baharu)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70C0"/>
                </a:solidFill>
              </a:rPr>
              <a:t>Jana </a:t>
            </a:r>
            <a:r>
              <a:rPr lang="en-US" sz="1400" dirty="0" err="1">
                <a:solidFill>
                  <a:srgbClr val="0070C0"/>
                </a:solidFill>
              </a:rPr>
              <a:t>Jadual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Bayaran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Balik</a:t>
            </a:r>
            <a:r>
              <a:rPr lang="en-US" sz="1400" dirty="0">
                <a:solidFill>
                  <a:srgbClr val="0070C0"/>
                </a:solidFill>
              </a:rPr>
              <a:t> (Baharu)</a:t>
            </a:r>
            <a:endParaRPr lang="en-MY" sz="14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36282" y="4806054"/>
            <a:ext cx="1643074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Jana </a:t>
            </a:r>
            <a:r>
              <a:rPr lang="en-US" sz="1400" dirty="0" err="1" smtClean="0"/>
              <a:t>Jadual</a:t>
            </a:r>
            <a:r>
              <a:rPr lang="en-US" sz="1400" dirty="0" smtClean="0"/>
              <a:t> </a:t>
            </a:r>
            <a:r>
              <a:rPr lang="en-US" sz="1400" dirty="0" err="1" smtClean="0"/>
              <a:t>Bayaran</a:t>
            </a:r>
            <a:r>
              <a:rPr lang="en-US" sz="1400" dirty="0" smtClean="0"/>
              <a:t> </a:t>
            </a:r>
            <a:r>
              <a:rPr lang="en-US" sz="1400" dirty="0" err="1" smtClean="0"/>
              <a:t>Balik</a:t>
            </a:r>
            <a:endParaRPr lang="en-MY" sz="1400" dirty="0"/>
          </a:p>
        </p:txBody>
      </p:sp>
      <p:sp>
        <p:nvSpPr>
          <p:cNvPr id="11" name="Rectangle 10"/>
          <p:cNvSpPr/>
          <p:nvPr/>
        </p:nvSpPr>
        <p:spPr>
          <a:xfrm>
            <a:off x="6637980" y="2659256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PELULUS</a:t>
            </a:r>
            <a:endParaRPr lang="en-MY" dirty="0"/>
          </a:p>
        </p:txBody>
      </p:sp>
      <p:sp>
        <p:nvSpPr>
          <p:cNvPr id="12" name="Right Arrow 11"/>
          <p:cNvSpPr/>
          <p:nvPr/>
        </p:nvSpPr>
        <p:spPr>
          <a:xfrm>
            <a:off x="5684666" y="2817397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" name="Rectangle 12"/>
          <p:cNvSpPr/>
          <p:nvPr/>
        </p:nvSpPr>
        <p:spPr>
          <a:xfrm>
            <a:off x="6637980" y="4066326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PENYEDIA</a:t>
            </a:r>
            <a:endParaRPr lang="en-MY" dirty="0"/>
          </a:p>
        </p:txBody>
      </p:sp>
      <p:sp>
        <p:nvSpPr>
          <p:cNvPr id="14" name="Right Arrow 13"/>
          <p:cNvSpPr/>
          <p:nvPr/>
        </p:nvSpPr>
        <p:spPr>
          <a:xfrm rot="5400000">
            <a:off x="7267170" y="3507565"/>
            <a:ext cx="514315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5546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763688" y="404664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libri" panose="020F0502020204030204" pitchFamily="34" charset="0"/>
              </a:rPr>
              <a:t>MODUL PINJAMAN (LOAN)</a:t>
            </a:r>
            <a:endParaRPr lang="en-MY" sz="3200" dirty="0">
              <a:latin typeface="Calibri" panose="020F0502020204030204" pitchFamily="34" charset="0"/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958996" y="1201312"/>
            <a:ext cx="7370023" cy="931544"/>
          </a:xfrm>
          <a:prstGeom prst="rect">
            <a:avLst/>
          </a:prstGeom>
          <a:ln>
            <a:solidFill>
              <a:srgbClr val="0033CC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200" b="1" dirty="0" smtClean="0">
                <a:solidFill>
                  <a:schemeClr val="tx1">
                    <a:tint val="75000"/>
                  </a:schemeClr>
                </a:solidFill>
              </a:rPr>
              <a:t>PENJADUALAN SEMULA PINJAMAN –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200" b="1" dirty="0">
                <a:solidFill>
                  <a:schemeClr val="tx1">
                    <a:tint val="75000"/>
                  </a:schemeClr>
                </a:solidFill>
              </a:rPr>
              <a:t>PINJAMAN DIBERI</a:t>
            </a:r>
            <a:endParaRPr lang="en-MY" sz="2200" b="1" dirty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MY" sz="32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42151" y="3063786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PENYEDIA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rekod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)</a:t>
            </a:r>
            <a:endParaRPr lang="en-MY" dirty="0"/>
          </a:p>
        </p:txBody>
      </p:sp>
      <p:sp>
        <p:nvSpPr>
          <p:cNvPr id="28" name="Right Arrow 27"/>
          <p:cNvSpPr/>
          <p:nvPr/>
        </p:nvSpPr>
        <p:spPr>
          <a:xfrm>
            <a:off x="2935709" y="3206662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9" name="Rectangle 28"/>
          <p:cNvSpPr/>
          <p:nvPr/>
        </p:nvSpPr>
        <p:spPr>
          <a:xfrm>
            <a:off x="3822470" y="3079051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PELULUS</a:t>
            </a:r>
            <a:endParaRPr lang="en-MY" dirty="0"/>
          </a:p>
        </p:txBody>
      </p:sp>
      <p:sp>
        <p:nvSpPr>
          <p:cNvPr id="46" name="TextBox 45"/>
          <p:cNvSpPr txBox="1"/>
          <p:nvPr/>
        </p:nvSpPr>
        <p:spPr>
          <a:xfrm>
            <a:off x="847714" y="5416212"/>
            <a:ext cx="5897350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0070C0"/>
                </a:solidFill>
              </a:rPr>
              <a:t>Proses </a:t>
            </a:r>
            <a:r>
              <a:rPr lang="en-US" sz="1400" dirty="0" err="1">
                <a:solidFill>
                  <a:srgbClr val="0070C0"/>
                </a:solidFill>
              </a:rPr>
              <a:t>ini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dilakukan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sekiranya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ingin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melanjutkan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tempoh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pinjaman</a:t>
            </a:r>
            <a:r>
              <a:rPr lang="en-US" sz="1400" dirty="0">
                <a:solidFill>
                  <a:srgbClr val="0070C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70C0"/>
                </a:solidFill>
              </a:rPr>
              <a:t>Jana </a:t>
            </a:r>
            <a:r>
              <a:rPr lang="en-US" sz="1400" dirty="0" err="1">
                <a:solidFill>
                  <a:srgbClr val="0070C0"/>
                </a:solidFill>
              </a:rPr>
              <a:t>Jadual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Bayaran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Balik</a:t>
            </a:r>
            <a:r>
              <a:rPr lang="en-US" sz="1400" dirty="0">
                <a:solidFill>
                  <a:srgbClr val="0070C0"/>
                </a:solidFill>
              </a:rPr>
              <a:t> (</a:t>
            </a:r>
            <a:r>
              <a:rPr lang="en-US" sz="1400" dirty="0" err="1">
                <a:solidFill>
                  <a:srgbClr val="0070C0"/>
                </a:solidFill>
              </a:rPr>
              <a:t>baharu</a:t>
            </a:r>
            <a:r>
              <a:rPr lang="en-US" sz="1400" dirty="0">
                <a:solidFill>
                  <a:srgbClr val="0070C0"/>
                </a:solidFill>
              </a:rPr>
              <a:t>)</a:t>
            </a:r>
            <a:endParaRPr lang="en-MY" sz="14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96200" y="3855391"/>
            <a:ext cx="1643074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Jana </a:t>
            </a:r>
            <a:r>
              <a:rPr lang="en-US" sz="1400" dirty="0" err="1" smtClean="0"/>
              <a:t>Jadual</a:t>
            </a:r>
            <a:r>
              <a:rPr lang="en-US" sz="1400" dirty="0" smtClean="0"/>
              <a:t> </a:t>
            </a:r>
            <a:r>
              <a:rPr lang="en-US" sz="1400" dirty="0" err="1" smtClean="0"/>
              <a:t>Bayaran</a:t>
            </a:r>
            <a:r>
              <a:rPr lang="en-US" sz="1400" dirty="0" smtClean="0"/>
              <a:t> </a:t>
            </a:r>
            <a:r>
              <a:rPr lang="en-US" sz="1400" dirty="0" err="1" smtClean="0"/>
              <a:t>Balik</a:t>
            </a:r>
            <a:endParaRPr lang="en-MY" sz="1400" dirty="0"/>
          </a:p>
        </p:txBody>
      </p:sp>
      <p:sp>
        <p:nvSpPr>
          <p:cNvPr id="11" name="Rectangle 10"/>
          <p:cNvSpPr/>
          <p:nvPr/>
        </p:nvSpPr>
        <p:spPr>
          <a:xfrm>
            <a:off x="6580336" y="3063786"/>
            <a:ext cx="1643074" cy="64294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PKN PENYEDIA</a:t>
            </a:r>
            <a:endParaRPr lang="en-MY" dirty="0"/>
          </a:p>
        </p:txBody>
      </p:sp>
      <p:sp>
        <p:nvSpPr>
          <p:cNvPr id="12" name="Right Arrow 11"/>
          <p:cNvSpPr/>
          <p:nvPr/>
        </p:nvSpPr>
        <p:spPr>
          <a:xfrm>
            <a:off x="5627022" y="3221927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7690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</TotalTime>
  <Words>546</Words>
  <Application>Microsoft Office PowerPoint</Application>
  <PresentationFormat>On-screen Show (4:3)</PresentationFormat>
  <Paragraphs>131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Berlin Sans FB Demi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PEROLEHAN</dc:title>
  <dc:creator>Norliana Ab Rahim</dc:creator>
  <cp:lastModifiedBy>Syed Zarul Aiman bin Syed Norizan</cp:lastModifiedBy>
  <cp:revision>116</cp:revision>
  <cp:lastPrinted>2016-11-27T14:50:56Z</cp:lastPrinted>
  <dcterms:created xsi:type="dcterms:W3CDTF">2016-11-26T14:21:39Z</dcterms:created>
  <dcterms:modified xsi:type="dcterms:W3CDTF">2020-03-11T07:35:02Z</dcterms:modified>
</cp:coreProperties>
</file>